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79" r:id="rId4"/>
    <p:sldId id="280" r:id="rId5"/>
    <p:sldId id="259" r:id="rId6"/>
    <p:sldId id="281" r:id="rId7"/>
    <p:sldId id="258" r:id="rId8"/>
    <p:sldId id="282" r:id="rId9"/>
    <p:sldId id="260" r:id="rId10"/>
    <p:sldId id="283" r:id="rId11"/>
    <p:sldId id="284" r:id="rId12"/>
    <p:sldId id="285" r:id="rId13"/>
    <p:sldId id="288" r:id="rId14"/>
    <p:sldId id="289" r:id="rId15"/>
    <p:sldId id="287" r:id="rId16"/>
    <p:sldId id="261" r:id="rId17"/>
    <p:sldId id="262"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27AFD9"/>
    <a:srgbClr val="3A97B4"/>
    <a:srgbClr val="33859F"/>
    <a:srgbClr val="66CCFF"/>
    <a:srgbClr val="9BDEFF"/>
    <a:srgbClr val="33CCFF"/>
    <a:srgbClr val="61CAFF"/>
    <a:srgbClr val="D0E0F4"/>
    <a:srgbClr val="24A4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4" autoAdjust="0"/>
    <p:restoredTop sz="94660"/>
  </p:normalViewPr>
  <p:slideViewPr>
    <p:cSldViewPr>
      <p:cViewPr varScale="1">
        <p:scale>
          <a:sx n="130" d="100"/>
          <a:sy n="130" d="100"/>
        </p:scale>
        <p:origin x="696"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51020-092C-4E48-81D4-FD252F0B4E64}" type="datetimeFigureOut">
              <a:rPr lang="en-US" smtClean="0"/>
              <a:pPr/>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C1270-886E-486D-BF06-659BEA18F27C}" type="slidenum">
              <a:rPr lang="en-US" smtClean="0"/>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51020-092C-4E48-81D4-FD252F0B4E64}" type="datetimeFigureOut">
              <a:rPr lang="en-US" smtClean="0"/>
              <a:pPr/>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C1270-886E-486D-BF06-659BEA18F27C}" type="slidenum">
              <a:rPr lang="en-US" smtClean="0"/>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51020-092C-4E48-81D4-FD252F0B4E64}" type="datetimeFigureOut">
              <a:rPr lang="en-US" smtClean="0"/>
              <a:pPr/>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C1270-886E-486D-BF06-659BEA18F27C}"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51020-092C-4E48-81D4-FD252F0B4E64}" type="datetimeFigureOut">
              <a:rPr lang="en-US" smtClean="0"/>
              <a:pPr/>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C1270-886E-486D-BF06-659BEA18F27C}"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51020-092C-4E48-81D4-FD252F0B4E64}" type="datetimeFigureOut">
              <a:rPr lang="en-US" smtClean="0"/>
              <a:pPr/>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C1270-886E-486D-BF06-659BEA18F27C}" type="slidenum">
              <a:rPr lang="en-US" smtClean="0"/>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51020-092C-4E48-81D4-FD252F0B4E64}" type="datetimeFigureOut">
              <a:rPr lang="en-US" smtClean="0"/>
              <a:pPr/>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C1270-886E-486D-BF06-659BEA18F27C}" type="slidenum">
              <a:rPr lang="en-US" smtClean="0"/>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51020-092C-4E48-81D4-FD252F0B4E64}" type="datetimeFigureOut">
              <a:rPr lang="en-US" smtClean="0"/>
              <a:pPr/>
              <a:t>7/24/2017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C1270-886E-486D-BF06-659BEA18F27C}" type="slidenum">
              <a:rPr lang="en-US" smtClean="0"/>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51020-092C-4E48-81D4-FD252F0B4E64}" type="datetimeFigureOut">
              <a:rPr lang="en-US" smtClean="0"/>
              <a:pPr/>
              <a:t>7/24/2017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C1270-886E-486D-BF06-659BEA18F27C}"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51020-092C-4E48-81D4-FD252F0B4E64}" type="datetimeFigureOut">
              <a:rPr lang="en-US" smtClean="0"/>
              <a:pPr/>
              <a:t>7/24/2017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C1270-886E-486D-BF06-659BEA18F27C}"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51020-092C-4E48-81D4-FD252F0B4E64}" type="datetimeFigureOut">
              <a:rPr lang="en-US" smtClean="0"/>
              <a:pPr/>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C1270-886E-486D-BF06-659BEA18F27C}" type="slidenum">
              <a:rPr lang="en-US" smtClean="0"/>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51020-092C-4E48-81D4-FD252F0B4E64}" type="datetimeFigureOut">
              <a:rPr lang="en-US" smtClean="0"/>
              <a:pPr/>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C1270-886E-486D-BF06-659BEA18F27C}" type="slidenum">
              <a:rPr lang="en-US" smtClean="0"/>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51020-092C-4E48-81D4-FD252F0B4E64}" type="datetimeFigureOut">
              <a:rPr lang="en-US" smtClean="0"/>
              <a:pPr/>
              <a:t>7/24/2017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C1270-886E-486D-BF06-659BEA18F2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01_Main-Background.jpg"/>
          <p:cNvPicPr>
            <a:picLocks noChangeAspect="1"/>
          </p:cNvPicPr>
          <p:nvPr/>
        </p:nvPicPr>
        <p:blipFill>
          <a:blip r:embed="rId2" cstate="print"/>
          <a:stretch>
            <a:fillRect/>
          </a:stretch>
        </p:blipFill>
        <p:spPr>
          <a:xfrm>
            <a:off x="4061" y="1458"/>
            <a:ext cx="9135685" cy="6857853"/>
          </a:xfrm>
          <a:prstGeom prst="rect">
            <a:avLst/>
          </a:prstGeom>
          <a:noFill/>
          <a:ln>
            <a:noFill/>
          </a:ln>
        </p:spPr>
      </p:pic>
      <p:grpSp>
        <p:nvGrpSpPr>
          <p:cNvPr id="2" name="Group 1"/>
          <p:cNvGrpSpPr/>
          <p:nvPr/>
        </p:nvGrpSpPr>
        <p:grpSpPr>
          <a:xfrm>
            <a:off x="2209800" y="3200400"/>
            <a:ext cx="5105400" cy="1542144"/>
            <a:chOff x="2209800" y="2724150"/>
            <a:chExt cx="5105400" cy="801626"/>
          </a:xfrm>
        </p:grpSpPr>
        <p:sp>
          <p:nvSpPr>
            <p:cNvPr id="8" name="TextBox 7"/>
            <p:cNvSpPr txBox="1"/>
            <p:nvPr/>
          </p:nvSpPr>
          <p:spPr>
            <a:xfrm>
              <a:off x="3657600" y="2724150"/>
              <a:ext cx="3657600" cy="335971"/>
            </a:xfrm>
            <a:prstGeom prst="rect">
              <a:avLst/>
            </a:prstGeom>
            <a:noFill/>
          </p:spPr>
          <p:txBody>
            <a:bodyPr wrap="square" rtlCol="0">
              <a:spAutoFit/>
            </a:bodyPr>
            <a:lstStyle/>
            <a:p>
              <a:pPr algn="r"/>
              <a:r>
                <a:rPr lang="hu-HU" sz="3600" dirty="0" smtClean="0">
                  <a:solidFill>
                    <a:srgbClr val="00B0F0"/>
                  </a:solidFill>
                </a:rPr>
                <a:t>Nyírgyulaj</a:t>
              </a:r>
              <a:endParaRPr lang="en-US" sz="3000" dirty="0">
                <a:solidFill>
                  <a:srgbClr val="00B0F0"/>
                </a:solidFill>
                <a:latin typeface="Calibri" pitchFamily="34" charset="0"/>
                <a:cs typeface="Calibri" pitchFamily="34" charset="0"/>
              </a:endParaRPr>
            </a:p>
          </p:txBody>
        </p:sp>
        <p:sp>
          <p:nvSpPr>
            <p:cNvPr id="11" name="TextBox 10"/>
            <p:cNvSpPr txBox="1"/>
            <p:nvPr/>
          </p:nvSpPr>
          <p:spPr>
            <a:xfrm>
              <a:off x="2209800" y="3041028"/>
              <a:ext cx="5081750" cy="484748"/>
            </a:xfrm>
            <a:prstGeom prst="rect">
              <a:avLst/>
            </a:prstGeom>
            <a:noFill/>
          </p:spPr>
          <p:txBody>
            <a:bodyPr wrap="square" rtlCol="0">
              <a:spAutoFit/>
            </a:bodyPr>
            <a:lstStyle/>
            <a:p>
              <a:pPr algn="r"/>
              <a:r>
                <a:rPr lang="hu-HU" dirty="0">
                  <a:solidFill>
                    <a:schemeClr val="bg1"/>
                  </a:solidFill>
                </a:rPr>
                <a:t>Településképi </a:t>
              </a:r>
              <a:r>
                <a:rPr lang="hu-HU" dirty="0" smtClean="0">
                  <a:solidFill>
                    <a:schemeClr val="bg1"/>
                  </a:solidFill>
                </a:rPr>
                <a:t>Arculati </a:t>
              </a:r>
              <a:r>
                <a:rPr lang="hu-HU" dirty="0">
                  <a:solidFill>
                    <a:schemeClr val="bg1"/>
                  </a:solidFill>
                </a:rPr>
                <a:t>K</a:t>
              </a:r>
              <a:r>
                <a:rPr lang="hu-HU" dirty="0" smtClean="0">
                  <a:solidFill>
                    <a:schemeClr val="bg1"/>
                  </a:solidFill>
                </a:rPr>
                <a:t>ézikönyv </a:t>
              </a:r>
              <a:r>
                <a:rPr lang="hu-HU" dirty="0">
                  <a:solidFill>
                    <a:schemeClr val="bg1"/>
                  </a:solidFill>
                </a:rPr>
                <a:t>és </a:t>
              </a:r>
            </a:p>
            <a:p>
              <a:pPr algn="r"/>
              <a:r>
                <a:rPr lang="hu-HU" dirty="0">
                  <a:solidFill>
                    <a:schemeClr val="bg1"/>
                  </a:solidFill>
                </a:rPr>
                <a:t>T</a:t>
              </a:r>
              <a:r>
                <a:rPr lang="hu-HU" dirty="0" smtClean="0">
                  <a:solidFill>
                    <a:schemeClr val="bg1"/>
                  </a:solidFill>
                </a:rPr>
                <a:t>elepülésképi </a:t>
              </a:r>
              <a:r>
                <a:rPr lang="hu-HU" dirty="0">
                  <a:solidFill>
                    <a:schemeClr val="bg1"/>
                  </a:solidFill>
                </a:rPr>
                <a:t>R</a:t>
              </a:r>
              <a:r>
                <a:rPr lang="hu-HU" dirty="0" smtClean="0">
                  <a:solidFill>
                    <a:schemeClr val="bg1"/>
                  </a:solidFill>
                </a:rPr>
                <a:t>endelet </a:t>
              </a:r>
              <a:r>
                <a:rPr lang="hu-HU" dirty="0">
                  <a:solidFill>
                    <a:schemeClr val="bg1"/>
                  </a:solidFill>
                </a:rPr>
                <a:t>készítése és társadalmasítása</a:t>
              </a:r>
              <a:endParaRPr lang="en-US" dirty="0"/>
            </a:p>
          </p:txBody>
        </p:sp>
      </p:grpSp>
      <p:sp>
        <p:nvSpPr>
          <p:cNvPr id="7" name="Rectangle 6"/>
          <p:cNvSpPr/>
          <p:nvPr/>
        </p:nvSpPr>
        <p:spPr>
          <a:xfrm>
            <a:off x="7315200" y="3200400"/>
            <a:ext cx="1828800" cy="15240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52601" y="5087555"/>
            <a:ext cx="5791199" cy="914400"/>
          </a:xfrm>
          <a:prstGeom prst="rect">
            <a:avLst/>
          </a:prstGeom>
          <a:solidFill>
            <a:schemeClr val="tx1">
              <a:lumMod val="85000"/>
              <a:lumOff val="1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hu-HU" dirty="0">
                <a:solidFill>
                  <a:schemeClr val="bg1">
                    <a:lumMod val="75000"/>
                  </a:schemeClr>
                </a:solidFill>
              </a:rPr>
              <a:t>Előadók: </a:t>
            </a:r>
            <a:r>
              <a:rPr lang="hu-HU" dirty="0" smtClean="0">
                <a:solidFill>
                  <a:schemeClr val="bg1">
                    <a:lumMod val="75000"/>
                  </a:schemeClr>
                </a:solidFill>
              </a:rPr>
              <a:t>Labbancz </a:t>
            </a:r>
            <a:r>
              <a:rPr lang="hu-HU" dirty="0" smtClean="0">
                <a:solidFill>
                  <a:schemeClr val="bg1">
                    <a:lumMod val="75000"/>
                  </a:schemeClr>
                </a:solidFill>
              </a:rPr>
              <a:t>András</a:t>
            </a:r>
            <a:endParaRPr lang="hu-HU" dirty="0">
              <a:solidFill>
                <a:schemeClr val="bg1">
                  <a:lumMod val="75000"/>
                </a:schemeClr>
              </a:solidFill>
            </a:endParaRPr>
          </a:p>
          <a:p>
            <a:r>
              <a:rPr lang="hu-HU" dirty="0" smtClean="0">
                <a:solidFill>
                  <a:schemeClr val="bg1">
                    <a:lumMod val="75000"/>
                  </a:schemeClr>
                </a:solidFill>
              </a:rPr>
              <a:t>Vásárosnamény, </a:t>
            </a:r>
            <a:r>
              <a:rPr lang="hu-HU" dirty="0">
                <a:solidFill>
                  <a:schemeClr val="bg1">
                    <a:lumMod val="75000"/>
                  </a:schemeClr>
                </a:solidFill>
              </a:rPr>
              <a:t>2017. </a:t>
            </a:r>
            <a:r>
              <a:rPr lang="hu-HU" dirty="0" smtClean="0">
                <a:solidFill>
                  <a:schemeClr val="bg1">
                    <a:lumMod val="75000"/>
                  </a:schemeClr>
                </a:solidFill>
              </a:rPr>
              <a:t>július 24. </a:t>
            </a:r>
            <a:endParaRPr lang="hu-HU" dirty="0">
              <a:solidFill>
                <a:schemeClr val="bg1">
                  <a:lumMod val="75000"/>
                </a:schemeClr>
              </a:solidFill>
            </a:endParaRPr>
          </a:p>
        </p:txBody>
      </p:sp>
      <p:sp>
        <p:nvSpPr>
          <p:cNvPr id="10" name="Rectangle 9"/>
          <p:cNvSpPr/>
          <p:nvPr/>
        </p:nvSpPr>
        <p:spPr>
          <a:xfrm>
            <a:off x="1" y="5087555"/>
            <a:ext cx="1702675" cy="914400"/>
          </a:xfrm>
          <a:prstGeom prst="rect">
            <a:avLst/>
          </a:prstGeom>
          <a:solidFill>
            <a:schemeClr val="tx1">
              <a:lumMod val="50000"/>
              <a:lumOff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Kép 35"/>
          <p:cNvPicPr>
            <a:picLocks noChangeAspect="1"/>
          </p:cNvPicPr>
          <p:nvPr/>
        </p:nvPicPr>
        <p:blipFill>
          <a:blip r:embed="rId2" cstate="print"/>
          <a:stretch>
            <a:fillRect/>
          </a:stretch>
        </p:blipFill>
        <p:spPr>
          <a:xfrm>
            <a:off x="0" y="0"/>
            <a:ext cx="9131809" cy="6858000"/>
          </a:xfrm>
          <a:prstGeom prst="rect">
            <a:avLst/>
          </a:prstGeom>
        </p:spPr>
      </p:pic>
      <p:sp>
        <p:nvSpPr>
          <p:cNvPr id="4" name="Rectangle 3"/>
          <p:cNvSpPr/>
          <p:nvPr/>
        </p:nvSpPr>
        <p:spPr>
          <a:xfrm>
            <a:off x="0" y="3530600"/>
            <a:ext cx="2895600" cy="914400"/>
          </a:xfrm>
          <a:prstGeom prst="rect">
            <a:avLst/>
          </a:prstGeom>
          <a:solidFill>
            <a:schemeClr val="tx1">
              <a:lumMod val="65000"/>
              <a:lumOff val="3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3505200"/>
            <a:ext cx="3009900" cy="1277273"/>
          </a:xfrm>
          <a:prstGeom prst="rect">
            <a:avLst/>
          </a:prstGeom>
          <a:noFill/>
        </p:spPr>
        <p:txBody>
          <a:bodyPr wrap="square" rtlCol="0">
            <a:spAutoFit/>
          </a:bodyPr>
          <a:lstStyle/>
          <a:p>
            <a:pPr algn="r"/>
            <a:r>
              <a:rPr lang="hu-HU" sz="2600" dirty="0">
                <a:solidFill>
                  <a:srgbClr val="00B0F0"/>
                </a:solidFill>
              </a:rPr>
              <a:t>A kézikönyv fejezetei</a:t>
            </a:r>
          </a:p>
          <a:p>
            <a:pPr algn="r"/>
            <a:endParaRPr lang="en-US" sz="2500" dirty="0">
              <a:solidFill>
                <a:schemeClr val="bg1"/>
              </a:solidFill>
              <a:latin typeface="Calibri" pitchFamily="34" charset="0"/>
              <a:cs typeface="Calibri" pitchFamily="34" charset="0"/>
            </a:endParaRPr>
          </a:p>
        </p:txBody>
      </p:sp>
      <p:sp>
        <p:nvSpPr>
          <p:cNvPr id="25" name="Rectangle 24"/>
          <p:cNvSpPr/>
          <p:nvPr/>
        </p:nvSpPr>
        <p:spPr>
          <a:xfrm>
            <a:off x="2971800" y="3530600"/>
            <a:ext cx="1077310" cy="9144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16" y="9099"/>
            <a:ext cx="1904784" cy="1895901"/>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100563" y="2505557"/>
            <a:ext cx="3938750" cy="769441"/>
          </a:xfrm>
          <a:prstGeom prst="rect">
            <a:avLst/>
          </a:prstGeom>
          <a:noFill/>
        </p:spPr>
        <p:txBody>
          <a:bodyPr wrap="square" rtlCol="0">
            <a:spAutoFit/>
          </a:bodyPr>
          <a:lstStyle/>
          <a:p>
            <a:r>
              <a:rPr lang="hu-HU" sz="4400" dirty="0">
                <a:solidFill>
                  <a:srgbClr val="0099FF"/>
                </a:solidFill>
                <a:latin typeface="Calibri" pitchFamily="34" charset="0"/>
                <a:cs typeface="Calibri" pitchFamily="34" charset="0"/>
              </a:rPr>
              <a:t>Örökségünk</a:t>
            </a:r>
            <a:endParaRPr lang="en-US" dirty="0">
              <a:solidFill>
                <a:srgbClr val="0099FF"/>
              </a:solidFill>
              <a:latin typeface="Calibri" pitchFamily="34" charset="0"/>
              <a:cs typeface="Calibri" pitchFamily="34" charset="0"/>
            </a:endParaRPr>
          </a:p>
        </p:txBody>
      </p:sp>
      <p:sp>
        <p:nvSpPr>
          <p:cNvPr id="3" name="Téglalap 2"/>
          <p:cNvSpPr/>
          <p:nvPr/>
        </p:nvSpPr>
        <p:spPr>
          <a:xfrm>
            <a:off x="4114800" y="3505200"/>
            <a:ext cx="4572000" cy="2462213"/>
          </a:xfrm>
          <a:prstGeom prst="rect">
            <a:avLst/>
          </a:prstGeom>
        </p:spPr>
        <p:txBody>
          <a:bodyPr>
            <a:spAutoFit/>
          </a:bodyPr>
          <a:lstStyle/>
          <a:p>
            <a:pPr algn="just"/>
            <a:r>
              <a:rPr lang="hu-HU" sz="2200" dirty="0">
                <a:solidFill>
                  <a:schemeClr val="bg1"/>
                </a:solidFill>
              </a:rPr>
              <a:t>Ebben a fejezetben a településképi szempontból meghatározó, építészeti, műemléki, táji és természeti értékeket, illetve településképi jellemzőket ismertetjük, a rendelkezésre álló értékleltárok felhasználásával. </a:t>
            </a:r>
          </a:p>
        </p:txBody>
      </p:sp>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265" y="307970"/>
            <a:ext cx="6217389" cy="20806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Rectangle 25"/>
          <p:cNvSpPr/>
          <p:nvPr/>
        </p:nvSpPr>
        <p:spPr>
          <a:xfrm>
            <a:off x="2133600" y="4533462"/>
            <a:ext cx="1915510" cy="1333937"/>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78324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Kép 35"/>
          <p:cNvPicPr>
            <a:picLocks noChangeAspect="1"/>
          </p:cNvPicPr>
          <p:nvPr/>
        </p:nvPicPr>
        <p:blipFill>
          <a:blip r:embed="rId2" cstate="print"/>
          <a:stretch>
            <a:fillRect/>
          </a:stretch>
        </p:blipFill>
        <p:spPr>
          <a:xfrm>
            <a:off x="0" y="0"/>
            <a:ext cx="9131809" cy="6858000"/>
          </a:xfrm>
          <a:prstGeom prst="rect">
            <a:avLst/>
          </a:prstGeom>
        </p:spPr>
      </p:pic>
      <p:sp>
        <p:nvSpPr>
          <p:cNvPr id="4" name="Rectangle 3"/>
          <p:cNvSpPr/>
          <p:nvPr/>
        </p:nvSpPr>
        <p:spPr>
          <a:xfrm>
            <a:off x="0" y="3530600"/>
            <a:ext cx="2895600" cy="914400"/>
          </a:xfrm>
          <a:prstGeom prst="rect">
            <a:avLst/>
          </a:prstGeom>
          <a:solidFill>
            <a:schemeClr val="tx1">
              <a:lumMod val="65000"/>
              <a:lumOff val="3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3505200"/>
            <a:ext cx="3086100" cy="1277273"/>
          </a:xfrm>
          <a:prstGeom prst="rect">
            <a:avLst/>
          </a:prstGeom>
          <a:noFill/>
        </p:spPr>
        <p:txBody>
          <a:bodyPr wrap="square" rtlCol="0">
            <a:spAutoFit/>
          </a:bodyPr>
          <a:lstStyle/>
          <a:p>
            <a:pPr algn="r"/>
            <a:r>
              <a:rPr lang="hu-HU" sz="2600" dirty="0">
                <a:solidFill>
                  <a:srgbClr val="00B0F0"/>
                </a:solidFill>
              </a:rPr>
              <a:t>A kézikönyv fejezetei</a:t>
            </a:r>
          </a:p>
          <a:p>
            <a:pPr algn="r"/>
            <a:endParaRPr lang="en-US" sz="2500" dirty="0">
              <a:solidFill>
                <a:schemeClr val="bg1"/>
              </a:solidFill>
              <a:latin typeface="Calibri" pitchFamily="34" charset="0"/>
              <a:cs typeface="Calibri" pitchFamily="34" charset="0"/>
            </a:endParaRPr>
          </a:p>
        </p:txBody>
      </p:sp>
      <p:sp>
        <p:nvSpPr>
          <p:cNvPr id="25" name="Rectangle 24"/>
          <p:cNvSpPr/>
          <p:nvPr/>
        </p:nvSpPr>
        <p:spPr>
          <a:xfrm>
            <a:off x="2971800" y="3530600"/>
            <a:ext cx="1077310" cy="9144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133600" y="4533462"/>
            <a:ext cx="1915510" cy="1333937"/>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266928" y="2057400"/>
            <a:ext cx="4648472" cy="769441"/>
          </a:xfrm>
          <a:prstGeom prst="rect">
            <a:avLst/>
          </a:prstGeom>
          <a:noFill/>
        </p:spPr>
        <p:txBody>
          <a:bodyPr wrap="square" rtlCol="0">
            <a:spAutoFit/>
          </a:bodyPr>
          <a:lstStyle/>
          <a:p>
            <a:r>
              <a:rPr lang="hu-HU" sz="4400" dirty="0">
                <a:solidFill>
                  <a:srgbClr val="0099FF"/>
                </a:solidFill>
                <a:latin typeface="Calibri" pitchFamily="34" charset="0"/>
                <a:cs typeface="Calibri" pitchFamily="34" charset="0"/>
              </a:rPr>
              <a:t>Térképi lehatárolás</a:t>
            </a:r>
            <a:endParaRPr lang="en-US" dirty="0">
              <a:solidFill>
                <a:srgbClr val="0099FF"/>
              </a:solidFill>
              <a:latin typeface="Calibri" pitchFamily="34" charset="0"/>
              <a:cs typeface="Calibri" pitchFamily="34" charset="0"/>
            </a:endParaRPr>
          </a:p>
        </p:txBody>
      </p:sp>
      <p:sp>
        <p:nvSpPr>
          <p:cNvPr id="3" name="Téglalap 2"/>
          <p:cNvSpPr/>
          <p:nvPr/>
        </p:nvSpPr>
        <p:spPr>
          <a:xfrm>
            <a:off x="4267200" y="3505200"/>
            <a:ext cx="4572000" cy="1785104"/>
          </a:xfrm>
          <a:prstGeom prst="rect">
            <a:avLst/>
          </a:prstGeom>
        </p:spPr>
        <p:txBody>
          <a:bodyPr>
            <a:spAutoFit/>
          </a:bodyPr>
          <a:lstStyle/>
          <a:p>
            <a:r>
              <a:rPr lang="hu-HU" sz="2200" dirty="0">
                <a:solidFill>
                  <a:schemeClr val="bg1"/>
                </a:solidFill>
              </a:rPr>
              <a:t>A fejezetben lehatárolásra kerülnek a településképi szempontból meghatározó, eltérő karakterű területeket. </a:t>
            </a:r>
          </a:p>
          <a:p>
            <a:r>
              <a:rPr lang="hu-HU" sz="2200" dirty="0">
                <a:solidFill>
                  <a:schemeClr val="bg1"/>
                </a:solidFill>
              </a:rPr>
              <a:t> </a:t>
            </a:r>
          </a:p>
        </p:txBody>
      </p:sp>
      <p:sp>
        <p:nvSpPr>
          <p:cNvPr id="12" name="Rectangle 25"/>
          <p:cNvSpPr/>
          <p:nvPr/>
        </p:nvSpPr>
        <p:spPr>
          <a:xfrm>
            <a:off x="216" y="9099"/>
            <a:ext cx="1904784" cy="1895901"/>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pic>
        <p:nvPicPr>
          <p:cNvPr id="13" name="Kép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109" y="337761"/>
            <a:ext cx="2926346" cy="22215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26270052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Kép 35"/>
          <p:cNvPicPr>
            <a:picLocks noChangeAspect="1"/>
          </p:cNvPicPr>
          <p:nvPr/>
        </p:nvPicPr>
        <p:blipFill>
          <a:blip r:embed="rId2" cstate="print"/>
          <a:stretch>
            <a:fillRect/>
          </a:stretch>
        </p:blipFill>
        <p:spPr>
          <a:xfrm>
            <a:off x="0" y="-11373"/>
            <a:ext cx="9131809" cy="6858000"/>
          </a:xfrm>
          <a:prstGeom prst="rect">
            <a:avLst/>
          </a:prstGeom>
        </p:spPr>
      </p:pic>
      <p:sp>
        <p:nvSpPr>
          <p:cNvPr id="4" name="Rectangle 3"/>
          <p:cNvSpPr/>
          <p:nvPr/>
        </p:nvSpPr>
        <p:spPr>
          <a:xfrm>
            <a:off x="0" y="3530600"/>
            <a:ext cx="2895600" cy="914400"/>
          </a:xfrm>
          <a:prstGeom prst="rect">
            <a:avLst/>
          </a:prstGeom>
          <a:solidFill>
            <a:schemeClr val="tx1">
              <a:lumMod val="65000"/>
              <a:lumOff val="3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3505200"/>
            <a:ext cx="2933700" cy="1277273"/>
          </a:xfrm>
          <a:prstGeom prst="rect">
            <a:avLst/>
          </a:prstGeom>
          <a:noFill/>
        </p:spPr>
        <p:txBody>
          <a:bodyPr wrap="square" rtlCol="0">
            <a:spAutoFit/>
          </a:bodyPr>
          <a:lstStyle/>
          <a:p>
            <a:pPr algn="r"/>
            <a:r>
              <a:rPr lang="hu-HU" sz="2600" dirty="0">
                <a:solidFill>
                  <a:srgbClr val="00B0F0"/>
                </a:solidFill>
              </a:rPr>
              <a:t>A kézikönyv fejezetei</a:t>
            </a:r>
          </a:p>
          <a:p>
            <a:pPr algn="r"/>
            <a:endParaRPr lang="en-US" sz="2500" dirty="0">
              <a:solidFill>
                <a:schemeClr val="bg1"/>
              </a:solidFill>
              <a:latin typeface="Calibri" pitchFamily="34" charset="0"/>
              <a:cs typeface="Calibri" pitchFamily="34" charset="0"/>
            </a:endParaRPr>
          </a:p>
        </p:txBody>
      </p:sp>
      <p:sp>
        <p:nvSpPr>
          <p:cNvPr id="25" name="Rectangle 24"/>
          <p:cNvSpPr/>
          <p:nvPr/>
        </p:nvSpPr>
        <p:spPr>
          <a:xfrm>
            <a:off x="2971800" y="3530600"/>
            <a:ext cx="1077310" cy="9144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133600" y="4533462"/>
            <a:ext cx="1915510" cy="1333937"/>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306554" y="2210949"/>
            <a:ext cx="3938750" cy="769441"/>
          </a:xfrm>
          <a:prstGeom prst="rect">
            <a:avLst/>
          </a:prstGeom>
          <a:noFill/>
        </p:spPr>
        <p:txBody>
          <a:bodyPr wrap="square" rtlCol="0">
            <a:spAutoFit/>
          </a:bodyPr>
          <a:lstStyle/>
          <a:p>
            <a:r>
              <a:rPr lang="hu-HU" sz="4400" dirty="0">
                <a:solidFill>
                  <a:srgbClr val="0099FF"/>
                </a:solidFill>
                <a:latin typeface="Calibri" pitchFamily="34" charset="0"/>
                <a:cs typeface="Calibri" pitchFamily="34" charset="0"/>
              </a:rPr>
              <a:t>Ajánlások</a:t>
            </a:r>
            <a:endParaRPr lang="en-US" dirty="0">
              <a:solidFill>
                <a:srgbClr val="0099FF"/>
              </a:solidFill>
              <a:latin typeface="Calibri" pitchFamily="34" charset="0"/>
              <a:cs typeface="Calibri" pitchFamily="34" charset="0"/>
            </a:endParaRPr>
          </a:p>
        </p:txBody>
      </p:sp>
      <p:sp>
        <p:nvSpPr>
          <p:cNvPr id="3" name="Téglalap 2"/>
          <p:cNvSpPr/>
          <p:nvPr/>
        </p:nvSpPr>
        <p:spPr>
          <a:xfrm>
            <a:off x="4304459" y="3505200"/>
            <a:ext cx="4572000" cy="2123658"/>
          </a:xfrm>
          <a:prstGeom prst="rect">
            <a:avLst/>
          </a:prstGeom>
        </p:spPr>
        <p:txBody>
          <a:bodyPr>
            <a:spAutoFit/>
          </a:bodyPr>
          <a:lstStyle/>
          <a:p>
            <a:pPr algn="just"/>
            <a:r>
              <a:rPr lang="hu-HU" sz="2200" dirty="0">
                <a:solidFill>
                  <a:schemeClr val="bg1"/>
                </a:solidFill>
              </a:rPr>
              <a:t>Ebben a fejezetben a településképi illeszkedést biztosító javaslatokat gyűjtjük össze, a településkép minőségi formálására</a:t>
            </a:r>
          </a:p>
          <a:p>
            <a:pPr algn="just"/>
            <a:r>
              <a:rPr lang="hu-HU" sz="2200" dirty="0">
                <a:solidFill>
                  <a:schemeClr val="bg1"/>
                </a:solidFill>
              </a:rPr>
              <a:t>vonatkozó ajánlásokkal.</a:t>
            </a:r>
          </a:p>
          <a:p>
            <a:pPr algn="just"/>
            <a:r>
              <a:rPr lang="hu-HU" sz="2200" dirty="0">
                <a:solidFill>
                  <a:schemeClr val="bg1"/>
                </a:solidFill>
              </a:rPr>
              <a:t> </a:t>
            </a:r>
          </a:p>
        </p:txBody>
      </p:sp>
      <p:sp>
        <p:nvSpPr>
          <p:cNvPr id="11" name="Rectangle 25"/>
          <p:cNvSpPr/>
          <p:nvPr/>
        </p:nvSpPr>
        <p:spPr>
          <a:xfrm>
            <a:off x="216" y="9099"/>
            <a:ext cx="1904784" cy="1895901"/>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pic>
        <p:nvPicPr>
          <p:cNvPr id="9" name="Kép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419076"/>
            <a:ext cx="4657256" cy="17918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5887443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Kép 35"/>
          <p:cNvPicPr>
            <a:picLocks noChangeAspect="1"/>
          </p:cNvPicPr>
          <p:nvPr/>
        </p:nvPicPr>
        <p:blipFill>
          <a:blip r:embed="rId2" cstate="print"/>
          <a:stretch>
            <a:fillRect/>
          </a:stretch>
        </p:blipFill>
        <p:spPr>
          <a:xfrm>
            <a:off x="0" y="-11373"/>
            <a:ext cx="9131809" cy="6858000"/>
          </a:xfrm>
          <a:prstGeom prst="rect">
            <a:avLst/>
          </a:prstGeom>
        </p:spPr>
      </p:pic>
      <p:sp>
        <p:nvSpPr>
          <p:cNvPr id="4" name="Rectangle 3"/>
          <p:cNvSpPr/>
          <p:nvPr/>
        </p:nvSpPr>
        <p:spPr>
          <a:xfrm>
            <a:off x="0" y="3530600"/>
            <a:ext cx="2895600" cy="914400"/>
          </a:xfrm>
          <a:prstGeom prst="rect">
            <a:avLst/>
          </a:prstGeom>
          <a:solidFill>
            <a:schemeClr val="tx1">
              <a:lumMod val="65000"/>
              <a:lumOff val="3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 y="3505200"/>
            <a:ext cx="2933700" cy="1277273"/>
          </a:xfrm>
          <a:prstGeom prst="rect">
            <a:avLst/>
          </a:prstGeom>
          <a:noFill/>
        </p:spPr>
        <p:txBody>
          <a:bodyPr wrap="square" rtlCol="0">
            <a:spAutoFit/>
          </a:bodyPr>
          <a:lstStyle/>
          <a:p>
            <a:pPr algn="r"/>
            <a:r>
              <a:rPr lang="hu-HU" sz="2600" dirty="0">
                <a:solidFill>
                  <a:srgbClr val="00B0F0"/>
                </a:solidFill>
              </a:rPr>
              <a:t>A kézikönyv fejezetei</a:t>
            </a:r>
          </a:p>
          <a:p>
            <a:pPr algn="r"/>
            <a:endParaRPr lang="en-US" sz="2500" dirty="0">
              <a:solidFill>
                <a:schemeClr val="bg1"/>
              </a:solidFill>
              <a:latin typeface="Calibri" pitchFamily="34" charset="0"/>
              <a:cs typeface="Calibri" pitchFamily="34" charset="0"/>
            </a:endParaRPr>
          </a:p>
        </p:txBody>
      </p:sp>
      <p:sp>
        <p:nvSpPr>
          <p:cNvPr id="25" name="Rectangle 24"/>
          <p:cNvSpPr/>
          <p:nvPr/>
        </p:nvSpPr>
        <p:spPr>
          <a:xfrm>
            <a:off x="2971800" y="3530600"/>
            <a:ext cx="1077310" cy="9144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133600" y="4533462"/>
            <a:ext cx="1915510" cy="1333937"/>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4265790" y="934079"/>
            <a:ext cx="3938750" cy="769441"/>
          </a:xfrm>
          <a:prstGeom prst="rect">
            <a:avLst/>
          </a:prstGeom>
          <a:noFill/>
        </p:spPr>
        <p:txBody>
          <a:bodyPr wrap="square" rtlCol="0">
            <a:spAutoFit/>
          </a:bodyPr>
          <a:lstStyle/>
          <a:p>
            <a:r>
              <a:rPr lang="hu-HU" sz="4400" dirty="0">
                <a:solidFill>
                  <a:srgbClr val="0099FF"/>
                </a:solidFill>
                <a:latin typeface="Calibri" pitchFamily="34" charset="0"/>
                <a:cs typeface="Calibri" pitchFamily="34" charset="0"/>
              </a:rPr>
              <a:t>Jó példák</a:t>
            </a:r>
            <a:endParaRPr lang="en-US" dirty="0">
              <a:solidFill>
                <a:srgbClr val="0099FF"/>
              </a:solidFill>
              <a:latin typeface="Calibri" pitchFamily="34" charset="0"/>
              <a:cs typeface="Calibri" pitchFamily="34" charset="0"/>
            </a:endParaRPr>
          </a:p>
        </p:txBody>
      </p:sp>
      <p:sp>
        <p:nvSpPr>
          <p:cNvPr id="3" name="Téglalap 2"/>
          <p:cNvSpPr/>
          <p:nvPr/>
        </p:nvSpPr>
        <p:spPr>
          <a:xfrm>
            <a:off x="4304459" y="3505200"/>
            <a:ext cx="4153741" cy="2123658"/>
          </a:xfrm>
          <a:prstGeom prst="rect">
            <a:avLst/>
          </a:prstGeom>
        </p:spPr>
        <p:txBody>
          <a:bodyPr wrap="square">
            <a:spAutoFit/>
          </a:bodyPr>
          <a:lstStyle/>
          <a:p>
            <a:pPr algn="just"/>
            <a:r>
              <a:rPr lang="hu-HU" sz="2200" dirty="0">
                <a:solidFill>
                  <a:schemeClr val="bg1"/>
                </a:solidFill>
              </a:rPr>
              <a:t>Építészeti részletek, ajtók, ablakok, tornácok, anyaghasználat, színek, homlokzatképzés, kerítések, kertek, zöldfelületek kialakítása.</a:t>
            </a:r>
            <a:endParaRPr lang="en-US" sz="2200" dirty="0">
              <a:solidFill>
                <a:schemeClr val="bg1"/>
              </a:solidFill>
            </a:endParaRPr>
          </a:p>
          <a:p>
            <a:pPr algn="just"/>
            <a:endParaRPr lang="hu-HU" sz="2200" dirty="0">
              <a:solidFill>
                <a:schemeClr val="bg1"/>
              </a:solidFill>
            </a:endParaRPr>
          </a:p>
        </p:txBody>
      </p:sp>
      <p:sp>
        <p:nvSpPr>
          <p:cNvPr id="9" name="Rectangle 25"/>
          <p:cNvSpPr/>
          <p:nvPr/>
        </p:nvSpPr>
        <p:spPr>
          <a:xfrm>
            <a:off x="4038600" y="1676400"/>
            <a:ext cx="4876799" cy="1447800"/>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just"/>
            <a:r>
              <a:rPr lang="hu-HU" i="1" dirty="0">
                <a:solidFill>
                  <a:srgbClr val="0099FF"/>
                </a:solidFill>
              </a:rPr>
              <a:t>Az előző fejezetekben meghatározott területi lehatárolások szerint jó </a:t>
            </a:r>
            <a:r>
              <a:rPr lang="hu-HU" i="1" dirty="0" smtClean="0">
                <a:solidFill>
                  <a:srgbClr val="0099FF"/>
                </a:solidFill>
              </a:rPr>
              <a:t>példákat </a:t>
            </a:r>
            <a:r>
              <a:rPr lang="hu-HU" i="1" dirty="0">
                <a:solidFill>
                  <a:srgbClr val="0099FF"/>
                </a:solidFill>
              </a:rPr>
              <a:t>mutatnak be, nagyobb részben fotókkal, és azok rövid szöveges meghatározásával. </a:t>
            </a:r>
          </a:p>
        </p:txBody>
      </p:sp>
    </p:spTree>
    <p:extLst>
      <p:ext uri="{BB962C8B-B14F-4D97-AF65-F5344CB8AC3E}">
        <p14:creationId xmlns:p14="http://schemas.microsoft.com/office/powerpoint/2010/main" val="244491988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Kép 35"/>
          <p:cNvPicPr>
            <a:picLocks noChangeAspect="1"/>
          </p:cNvPicPr>
          <p:nvPr/>
        </p:nvPicPr>
        <p:blipFill>
          <a:blip r:embed="rId2" cstate="print"/>
          <a:stretch>
            <a:fillRect/>
          </a:stretch>
        </p:blipFill>
        <p:spPr>
          <a:xfrm>
            <a:off x="0" y="-11373"/>
            <a:ext cx="9131809" cy="6858000"/>
          </a:xfrm>
          <a:prstGeom prst="rect">
            <a:avLst/>
          </a:prstGeom>
        </p:spPr>
      </p:pic>
      <p:sp>
        <p:nvSpPr>
          <p:cNvPr id="4" name="Rectangle 3"/>
          <p:cNvSpPr/>
          <p:nvPr/>
        </p:nvSpPr>
        <p:spPr>
          <a:xfrm>
            <a:off x="0" y="3530600"/>
            <a:ext cx="2895600" cy="914400"/>
          </a:xfrm>
          <a:prstGeom prst="rect">
            <a:avLst/>
          </a:prstGeom>
          <a:solidFill>
            <a:schemeClr val="tx1">
              <a:lumMod val="65000"/>
              <a:lumOff val="3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3505200"/>
            <a:ext cx="2705100" cy="1277273"/>
          </a:xfrm>
          <a:prstGeom prst="rect">
            <a:avLst/>
          </a:prstGeom>
          <a:noFill/>
        </p:spPr>
        <p:txBody>
          <a:bodyPr wrap="square" rtlCol="0">
            <a:spAutoFit/>
          </a:bodyPr>
          <a:lstStyle/>
          <a:p>
            <a:pPr algn="r"/>
            <a:r>
              <a:rPr lang="hu-HU" sz="2600" dirty="0">
                <a:solidFill>
                  <a:srgbClr val="00B0F0"/>
                </a:solidFill>
              </a:rPr>
              <a:t>A kézikönyv fejezetei</a:t>
            </a:r>
          </a:p>
          <a:p>
            <a:pPr algn="r"/>
            <a:endParaRPr lang="en-US" sz="2500" dirty="0">
              <a:solidFill>
                <a:schemeClr val="bg1"/>
              </a:solidFill>
              <a:latin typeface="Calibri" pitchFamily="34" charset="0"/>
              <a:cs typeface="Calibri" pitchFamily="34" charset="0"/>
            </a:endParaRPr>
          </a:p>
        </p:txBody>
      </p:sp>
      <p:sp>
        <p:nvSpPr>
          <p:cNvPr id="25" name="Rectangle 24"/>
          <p:cNvSpPr/>
          <p:nvPr/>
        </p:nvSpPr>
        <p:spPr>
          <a:xfrm>
            <a:off x="2971800" y="3530600"/>
            <a:ext cx="1077310" cy="9144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133600" y="4533462"/>
            <a:ext cx="1915510" cy="1333937"/>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4263516" y="934079"/>
            <a:ext cx="3938750" cy="769441"/>
          </a:xfrm>
          <a:prstGeom prst="rect">
            <a:avLst/>
          </a:prstGeom>
          <a:noFill/>
        </p:spPr>
        <p:txBody>
          <a:bodyPr wrap="square" rtlCol="0">
            <a:spAutoFit/>
          </a:bodyPr>
          <a:lstStyle/>
          <a:p>
            <a:r>
              <a:rPr lang="hu-HU" sz="4400" dirty="0">
                <a:solidFill>
                  <a:srgbClr val="0099FF"/>
                </a:solidFill>
                <a:latin typeface="Calibri" pitchFamily="34" charset="0"/>
                <a:cs typeface="Calibri" pitchFamily="34" charset="0"/>
              </a:rPr>
              <a:t>Jó példák</a:t>
            </a:r>
            <a:endParaRPr lang="en-US" dirty="0">
              <a:solidFill>
                <a:srgbClr val="0099FF"/>
              </a:solidFill>
              <a:latin typeface="Calibri" pitchFamily="34" charset="0"/>
              <a:cs typeface="Calibri" pitchFamily="34" charset="0"/>
            </a:endParaRPr>
          </a:p>
        </p:txBody>
      </p:sp>
      <p:sp>
        <p:nvSpPr>
          <p:cNvPr id="3" name="Téglalap 2"/>
          <p:cNvSpPr/>
          <p:nvPr/>
        </p:nvSpPr>
        <p:spPr>
          <a:xfrm>
            <a:off x="4276025" y="3505200"/>
            <a:ext cx="4572000" cy="1446550"/>
          </a:xfrm>
          <a:prstGeom prst="rect">
            <a:avLst/>
          </a:prstGeom>
        </p:spPr>
        <p:txBody>
          <a:bodyPr>
            <a:spAutoFit/>
          </a:bodyPr>
          <a:lstStyle/>
          <a:p>
            <a:pPr algn="just"/>
            <a:r>
              <a:rPr lang="hu-HU" sz="2200" dirty="0">
                <a:solidFill>
                  <a:schemeClr val="bg1"/>
                </a:solidFill>
              </a:rPr>
              <a:t>Sajátos építményfajták, reklámhordozók, egyéb műszaki berendezések.</a:t>
            </a:r>
            <a:endParaRPr lang="en-US" sz="2200" dirty="0">
              <a:solidFill>
                <a:schemeClr val="bg1"/>
              </a:solidFill>
            </a:endParaRPr>
          </a:p>
          <a:p>
            <a:pPr algn="just"/>
            <a:endParaRPr lang="hu-HU" sz="2200" dirty="0">
              <a:solidFill>
                <a:schemeClr val="bg1"/>
              </a:solidFill>
            </a:endParaRPr>
          </a:p>
        </p:txBody>
      </p:sp>
      <p:sp>
        <p:nvSpPr>
          <p:cNvPr id="9" name="Rectangle 25"/>
          <p:cNvSpPr/>
          <p:nvPr/>
        </p:nvSpPr>
        <p:spPr>
          <a:xfrm>
            <a:off x="4263515" y="1713629"/>
            <a:ext cx="4651885" cy="1486771"/>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hu-HU" i="1" dirty="0">
                <a:solidFill>
                  <a:srgbClr val="0099FF"/>
                </a:solidFill>
              </a:rPr>
              <a:t>Az előző fejezetekben meghatározott területi lehatárolások szerint jó </a:t>
            </a:r>
          </a:p>
          <a:p>
            <a:r>
              <a:rPr lang="hu-HU" i="1" dirty="0">
                <a:solidFill>
                  <a:srgbClr val="0099FF"/>
                </a:solidFill>
              </a:rPr>
              <a:t>példákat mutatnak be, nagyobb részben fotókkal, és azok rövid szöveges meghatározásával. </a:t>
            </a:r>
          </a:p>
        </p:txBody>
      </p:sp>
    </p:spTree>
    <p:extLst>
      <p:ext uri="{BB962C8B-B14F-4D97-AF65-F5344CB8AC3E}">
        <p14:creationId xmlns:p14="http://schemas.microsoft.com/office/powerpoint/2010/main" val="19083695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stretch>
            <a:fillRect/>
          </a:stretch>
        </p:blipFill>
        <p:spPr>
          <a:xfrm>
            <a:off x="12191" y="-33572"/>
            <a:ext cx="9131809" cy="6858000"/>
          </a:xfrm>
          <a:prstGeom prst="rect">
            <a:avLst/>
          </a:prstGeom>
        </p:spPr>
      </p:pic>
      <p:sp>
        <p:nvSpPr>
          <p:cNvPr id="4" name="Rectangle 3"/>
          <p:cNvSpPr/>
          <p:nvPr/>
        </p:nvSpPr>
        <p:spPr>
          <a:xfrm>
            <a:off x="533400" y="2703225"/>
            <a:ext cx="8077200" cy="1702533"/>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just"/>
            <a:r>
              <a:rPr lang="hu-HU" sz="2200" dirty="0"/>
              <a:t>A településképi arculati kézikönyv szakmai megalapozása </a:t>
            </a:r>
          </a:p>
          <a:p>
            <a:pPr algn="just"/>
            <a:r>
              <a:rPr lang="hu-HU" sz="2200" dirty="0"/>
              <a:t>a településképi rendeletnek.</a:t>
            </a:r>
          </a:p>
          <a:p>
            <a:pPr algn="just"/>
            <a:r>
              <a:rPr lang="hu-HU" sz="2200" dirty="0"/>
              <a:t>Az önkormányzat a településkép védelmét a jövőben önkormányzati rendeletben biztosíthatja.</a:t>
            </a:r>
          </a:p>
        </p:txBody>
      </p:sp>
      <p:sp>
        <p:nvSpPr>
          <p:cNvPr id="5" name="Rectangle 4"/>
          <p:cNvSpPr/>
          <p:nvPr/>
        </p:nvSpPr>
        <p:spPr>
          <a:xfrm>
            <a:off x="64827" y="662464"/>
            <a:ext cx="1001973" cy="12192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19436" y="811607"/>
            <a:ext cx="7414964" cy="769441"/>
          </a:xfrm>
          <a:prstGeom prst="rect">
            <a:avLst/>
          </a:prstGeom>
          <a:noFill/>
        </p:spPr>
        <p:txBody>
          <a:bodyPr wrap="square" rtlCol="0">
            <a:spAutoFit/>
          </a:bodyPr>
          <a:lstStyle/>
          <a:p>
            <a:r>
              <a:rPr lang="hu-HU" sz="4400" dirty="0">
                <a:solidFill>
                  <a:schemeClr val="bg1"/>
                </a:solidFill>
              </a:rPr>
              <a:t>Településképi rendelet</a:t>
            </a:r>
            <a:endParaRPr lang="en-US" sz="44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4505038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6" name="Kép 25"/>
          <p:cNvPicPr>
            <a:picLocks noChangeAspect="1"/>
          </p:cNvPicPr>
          <p:nvPr/>
        </p:nvPicPr>
        <p:blipFill>
          <a:blip r:embed="rId2" cstate="print"/>
          <a:stretch>
            <a:fillRect/>
          </a:stretch>
        </p:blipFill>
        <p:spPr>
          <a:xfrm>
            <a:off x="12191" y="-33572"/>
            <a:ext cx="9131809" cy="6858000"/>
          </a:xfrm>
          <a:prstGeom prst="rect">
            <a:avLst/>
          </a:prstGeom>
        </p:spPr>
      </p:pic>
      <p:sp>
        <p:nvSpPr>
          <p:cNvPr id="4" name="Rectangle 3"/>
          <p:cNvSpPr/>
          <p:nvPr/>
        </p:nvSpPr>
        <p:spPr>
          <a:xfrm>
            <a:off x="0" y="1295400"/>
            <a:ext cx="2667000" cy="1535387"/>
          </a:xfrm>
          <a:prstGeom prst="rect">
            <a:avLst/>
          </a:prstGeom>
          <a:solidFill>
            <a:schemeClr val="tx1">
              <a:lumMod val="50000"/>
              <a:lumOff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4074" y="1347598"/>
            <a:ext cx="2350526" cy="1384995"/>
          </a:xfrm>
          <a:prstGeom prst="rect">
            <a:avLst/>
          </a:prstGeom>
          <a:noFill/>
        </p:spPr>
        <p:txBody>
          <a:bodyPr wrap="square" rtlCol="0">
            <a:spAutoFit/>
          </a:bodyPr>
          <a:lstStyle/>
          <a:p>
            <a:r>
              <a:rPr lang="hu-HU" sz="2800" dirty="0">
                <a:solidFill>
                  <a:schemeClr val="bg1"/>
                </a:solidFill>
                <a:latin typeface="Calibri" pitchFamily="34" charset="0"/>
                <a:cs typeface="Calibri" pitchFamily="34" charset="0"/>
              </a:rPr>
              <a:t>A Településképi rendelettel</a:t>
            </a:r>
            <a:endParaRPr lang="en-US" sz="2800" dirty="0">
              <a:solidFill>
                <a:schemeClr val="bg1"/>
              </a:solidFill>
              <a:latin typeface="Calibri" pitchFamily="34" charset="0"/>
              <a:cs typeface="Calibri" pitchFamily="34" charset="0"/>
            </a:endParaRPr>
          </a:p>
        </p:txBody>
      </p:sp>
      <p:sp>
        <p:nvSpPr>
          <p:cNvPr id="38" name="Rectangle 37"/>
          <p:cNvSpPr/>
          <p:nvPr/>
        </p:nvSpPr>
        <p:spPr>
          <a:xfrm>
            <a:off x="2743200" y="2438400"/>
            <a:ext cx="3733800" cy="2133600"/>
          </a:xfrm>
          <a:prstGeom prst="rect">
            <a:avLst/>
          </a:prstGeom>
          <a:solidFill>
            <a:schemeClr val="tx1">
              <a:lumMod val="75000"/>
              <a:lumOff val="2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indent="-457200" algn="just"/>
            <a:r>
              <a:rPr lang="hu-HU" dirty="0" smtClean="0"/>
              <a:t>- támogatási </a:t>
            </a:r>
            <a:r>
              <a:rPr lang="hu-HU" dirty="0"/>
              <a:t>és ösztönző rendszert állíthat fel és alkalmazhat, amellyel az önkéntes jogkövetést segítheti elő és segítséget nyújthat a megvalósításhoz.</a:t>
            </a:r>
            <a:endParaRPr lang="en-US" dirty="0"/>
          </a:p>
        </p:txBody>
      </p:sp>
      <p:sp>
        <p:nvSpPr>
          <p:cNvPr id="40" name="Rectangle 39"/>
          <p:cNvSpPr/>
          <p:nvPr/>
        </p:nvSpPr>
        <p:spPr>
          <a:xfrm>
            <a:off x="2743200" y="4651831"/>
            <a:ext cx="2751014" cy="1825169"/>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pic>
        <p:nvPicPr>
          <p:cNvPr id="50" name="Picture 49" descr="07_Team-Picture-Image.jpg"/>
          <p:cNvPicPr>
            <a:picLocks noChangeAspect="1"/>
          </p:cNvPicPr>
          <p:nvPr/>
        </p:nvPicPr>
        <p:blipFill>
          <a:blip r:embed="rId3" cstate="print"/>
          <a:stretch>
            <a:fillRect/>
          </a:stretch>
        </p:blipFill>
        <p:spPr>
          <a:xfrm>
            <a:off x="914400" y="2921000"/>
            <a:ext cx="1759012" cy="1621536"/>
          </a:xfrm>
          <a:prstGeom prst="rect">
            <a:avLst/>
          </a:prstGeom>
        </p:spPr>
      </p:pic>
      <p:pic>
        <p:nvPicPr>
          <p:cNvPr id="52" name="Picture 51" descr="07_Team-Picture-Image.jpg"/>
          <p:cNvPicPr>
            <a:picLocks noChangeAspect="1"/>
          </p:cNvPicPr>
          <p:nvPr/>
        </p:nvPicPr>
        <p:blipFill>
          <a:blip r:embed="rId3" cstate="print"/>
          <a:stretch>
            <a:fillRect/>
          </a:stretch>
        </p:blipFill>
        <p:spPr>
          <a:xfrm>
            <a:off x="6629400" y="2438400"/>
            <a:ext cx="2514600" cy="2110485"/>
          </a:xfrm>
          <a:prstGeom prst="rect">
            <a:avLst/>
          </a:prstGeom>
        </p:spPr>
      </p:pic>
      <p:sp>
        <p:nvSpPr>
          <p:cNvPr id="55" name="Rectangle 54"/>
          <p:cNvSpPr/>
          <p:nvPr/>
        </p:nvSpPr>
        <p:spPr>
          <a:xfrm>
            <a:off x="2743200" y="4648200"/>
            <a:ext cx="2743200" cy="1754326"/>
          </a:xfrm>
          <a:prstGeom prst="rect">
            <a:avLst/>
          </a:prstGeom>
        </p:spPr>
        <p:txBody>
          <a:bodyPr wrap="square">
            <a:spAutoFit/>
          </a:bodyPr>
          <a:lstStyle/>
          <a:p>
            <a:pPr algn="just"/>
            <a:r>
              <a:rPr lang="hu-HU" dirty="0" smtClean="0"/>
              <a:t>- lehetőséget </a:t>
            </a:r>
            <a:r>
              <a:rPr lang="hu-HU" dirty="0"/>
              <a:t>kap kötelezettségek előírására és annak elmaradása esetén szankciók </a:t>
            </a:r>
            <a:r>
              <a:rPr lang="hu-HU" dirty="0" smtClean="0"/>
              <a:t>alkalmazására</a:t>
            </a:r>
            <a:r>
              <a:rPr lang="hu-HU" dirty="0"/>
              <a:t>.</a:t>
            </a:r>
            <a:endParaRPr lang="en-US" sz="700" dirty="0">
              <a:latin typeface="Calibri" pitchFamily="34" charset="0"/>
              <a:cs typeface="Calibri" pitchFamily="34" charset="0"/>
            </a:endParaRPr>
          </a:p>
        </p:txBody>
      </p:sp>
      <p:sp>
        <p:nvSpPr>
          <p:cNvPr id="2" name="Téglalap 1"/>
          <p:cNvSpPr/>
          <p:nvPr/>
        </p:nvSpPr>
        <p:spPr>
          <a:xfrm>
            <a:off x="914400" y="3297813"/>
            <a:ext cx="1810415" cy="646331"/>
          </a:xfrm>
          <a:prstGeom prst="rect">
            <a:avLst/>
          </a:prstGeom>
        </p:spPr>
        <p:txBody>
          <a:bodyPr wrap="square">
            <a:spAutoFit/>
          </a:bodyPr>
          <a:lstStyle/>
          <a:p>
            <a:r>
              <a:rPr lang="hu-HU" dirty="0">
                <a:solidFill>
                  <a:schemeClr val="bg1"/>
                </a:solidFill>
                <a:latin typeface="MyriadPro"/>
              </a:rPr>
              <a:t>az Önkormányzat:</a:t>
            </a:r>
            <a:endParaRPr lang="hu-HU" dirty="0">
              <a:solidFill>
                <a:schemeClr val="bg1"/>
              </a:solidFill>
            </a:endParaRPr>
          </a:p>
        </p:txBody>
      </p:sp>
      <p:sp>
        <p:nvSpPr>
          <p:cNvPr id="3" name="Téglalap 2"/>
          <p:cNvSpPr/>
          <p:nvPr/>
        </p:nvSpPr>
        <p:spPr>
          <a:xfrm>
            <a:off x="6629400" y="2667000"/>
            <a:ext cx="2514600" cy="1477328"/>
          </a:xfrm>
          <a:prstGeom prst="rect">
            <a:avLst/>
          </a:prstGeom>
        </p:spPr>
        <p:txBody>
          <a:bodyPr wrap="square">
            <a:spAutoFit/>
          </a:bodyPr>
          <a:lstStyle/>
          <a:p>
            <a:pPr algn="just"/>
            <a:r>
              <a:rPr lang="hu-HU" dirty="0" smtClean="0">
                <a:solidFill>
                  <a:schemeClr val="bg1"/>
                </a:solidFill>
              </a:rPr>
              <a:t>- meghatározhatja</a:t>
            </a:r>
            <a:r>
              <a:rPr lang="hu-HU" dirty="0">
                <a:solidFill>
                  <a:schemeClr val="bg1"/>
                </a:solidFill>
              </a:rPr>
              <a:t>, hogy pontosan mihez kell igazodnia az adott építkezésnek a </a:t>
            </a:r>
            <a:r>
              <a:rPr lang="hu-HU" dirty="0" smtClean="0">
                <a:solidFill>
                  <a:schemeClr val="bg1"/>
                </a:solidFill>
              </a:rPr>
              <a:t>település tekintetében</a:t>
            </a:r>
            <a:r>
              <a:rPr lang="hu-HU" dirty="0">
                <a:solidFill>
                  <a:schemeClr val="bg1"/>
                </a:solidFill>
              </a:rPr>
              <a:t>.</a:t>
            </a:r>
          </a:p>
        </p:txBody>
      </p:sp>
      <p:sp>
        <p:nvSpPr>
          <p:cNvPr id="27" name="Rectangle 3"/>
          <p:cNvSpPr/>
          <p:nvPr/>
        </p:nvSpPr>
        <p:spPr>
          <a:xfrm>
            <a:off x="5638800" y="4663615"/>
            <a:ext cx="3505200" cy="1813385"/>
          </a:xfrm>
          <a:prstGeom prst="rect">
            <a:avLst/>
          </a:prstGeom>
          <a:solidFill>
            <a:schemeClr val="tx1">
              <a:lumMod val="50000"/>
              <a:lumOff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just"/>
            <a:r>
              <a:rPr lang="hu-HU" dirty="0" smtClean="0"/>
              <a:t>- a cél </a:t>
            </a:r>
            <a:r>
              <a:rPr lang="hu-HU" dirty="0"/>
              <a:t>a településképi </a:t>
            </a:r>
            <a:r>
              <a:rPr lang="hu-HU" dirty="0" smtClean="0"/>
              <a:t>szempontokat </a:t>
            </a:r>
            <a:r>
              <a:rPr lang="hu-HU" dirty="0"/>
              <a:t>szabályozó, egységes külön rendelet.</a:t>
            </a:r>
            <a:endParaRPr lang="en-US"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 name="Kép 12"/>
          <p:cNvPicPr>
            <a:picLocks noChangeAspect="1"/>
          </p:cNvPicPr>
          <p:nvPr/>
        </p:nvPicPr>
        <p:blipFill>
          <a:blip r:embed="rId2" cstate="print"/>
          <a:stretch>
            <a:fillRect/>
          </a:stretch>
        </p:blipFill>
        <p:spPr>
          <a:xfrm>
            <a:off x="12191" y="-33572"/>
            <a:ext cx="9131809" cy="6858000"/>
          </a:xfrm>
          <a:prstGeom prst="rect">
            <a:avLst/>
          </a:prstGeom>
        </p:spPr>
      </p:pic>
      <p:sp>
        <p:nvSpPr>
          <p:cNvPr id="38" name="Rectangle 37"/>
          <p:cNvSpPr/>
          <p:nvPr/>
        </p:nvSpPr>
        <p:spPr>
          <a:xfrm>
            <a:off x="6096000" y="2438400"/>
            <a:ext cx="3048000" cy="1676400"/>
          </a:xfrm>
          <a:prstGeom prst="rect">
            <a:avLst/>
          </a:prstGeom>
          <a:solidFill>
            <a:schemeClr val="tx1">
              <a:lumMod val="75000"/>
              <a:lumOff val="2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just"/>
            <a:r>
              <a:rPr lang="hu-HU" dirty="0" smtClean="0"/>
              <a:t>- az </a:t>
            </a:r>
            <a:r>
              <a:rPr lang="hu-HU" dirty="0" err="1"/>
              <a:t>Étv</a:t>
            </a:r>
            <a:r>
              <a:rPr lang="hu-HU" dirty="0"/>
              <a:t>; szerinti helyi építészeti örökség egyedi és területi védelmére, védetté nyilvánítására és a védettség megszüntetésére;</a:t>
            </a:r>
            <a:endParaRPr lang="en-US" dirty="0"/>
          </a:p>
        </p:txBody>
      </p:sp>
      <p:sp>
        <p:nvSpPr>
          <p:cNvPr id="42" name="Rectangle 41"/>
          <p:cNvSpPr/>
          <p:nvPr/>
        </p:nvSpPr>
        <p:spPr>
          <a:xfrm>
            <a:off x="2743200" y="5181600"/>
            <a:ext cx="3264699" cy="16764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just"/>
            <a:r>
              <a:rPr lang="hu-HU" dirty="0"/>
              <a:t>- a településképi szempontból meghatározó; táji, helyi adottsággal rendelkező területekre;</a:t>
            </a:r>
            <a:endParaRPr lang="en-US" dirty="0"/>
          </a:p>
          <a:p>
            <a:pPr algn="just"/>
            <a:endParaRPr lang="en-US" dirty="0"/>
          </a:p>
        </p:txBody>
      </p:sp>
      <p:pic>
        <p:nvPicPr>
          <p:cNvPr id="51" name="Picture 50" descr="07_Team-Picture-Image.jpg"/>
          <p:cNvPicPr>
            <a:picLocks noChangeAspect="1"/>
          </p:cNvPicPr>
          <p:nvPr/>
        </p:nvPicPr>
        <p:blipFill>
          <a:blip r:embed="rId3" cstate="print"/>
          <a:stretch>
            <a:fillRect/>
          </a:stretch>
        </p:blipFill>
        <p:spPr>
          <a:xfrm>
            <a:off x="2743200" y="2438400"/>
            <a:ext cx="3291010" cy="2667668"/>
          </a:xfrm>
          <a:prstGeom prst="rect">
            <a:avLst/>
          </a:prstGeom>
        </p:spPr>
      </p:pic>
      <p:sp>
        <p:nvSpPr>
          <p:cNvPr id="24" name="Rectangle 23"/>
          <p:cNvSpPr/>
          <p:nvPr/>
        </p:nvSpPr>
        <p:spPr>
          <a:xfrm>
            <a:off x="609600" y="2895600"/>
            <a:ext cx="2057400" cy="1447800"/>
          </a:xfrm>
          <a:prstGeom prst="rect">
            <a:avLst/>
          </a:prstGeom>
          <a:solidFill>
            <a:schemeClr val="bg1">
              <a:lumMod val="8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r"/>
            <a:r>
              <a:rPr lang="hu-HU" dirty="0">
                <a:solidFill>
                  <a:srgbClr val="0099FF"/>
                </a:solidFill>
              </a:rPr>
              <a:t>a következő településképi követelményeket tartalmazhatja:</a:t>
            </a:r>
            <a:endParaRPr lang="en-US" dirty="0">
              <a:solidFill>
                <a:srgbClr val="0099FF"/>
              </a:solidFill>
            </a:endParaRPr>
          </a:p>
        </p:txBody>
      </p:sp>
      <p:sp>
        <p:nvSpPr>
          <p:cNvPr id="2" name="Téglalap 1"/>
          <p:cNvSpPr/>
          <p:nvPr/>
        </p:nvSpPr>
        <p:spPr>
          <a:xfrm>
            <a:off x="2819400" y="2514600"/>
            <a:ext cx="3200400" cy="2585323"/>
          </a:xfrm>
          <a:prstGeom prst="rect">
            <a:avLst/>
          </a:prstGeom>
        </p:spPr>
        <p:txBody>
          <a:bodyPr wrap="square">
            <a:spAutoFit/>
          </a:bodyPr>
          <a:lstStyle/>
          <a:p>
            <a:pPr algn="just"/>
            <a:r>
              <a:rPr lang="hu-HU" dirty="0">
                <a:solidFill>
                  <a:schemeClr val="bg1"/>
                </a:solidFill>
              </a:rPr>
              <a:t>- az építési tevékenységgel érintett építmények településképhez való illeszkedését biztosító anyaghasználatára, tömegformálására, homlokzati kialakítására és a zöldfelületek kialakításának módjára;</a:t>
            </a:r>
          </a:p>
        </p:txBody>
      </p:sp>
      <p:pic>
        <p:nvPicPr>
          <p:cNvPr id="15" name="Picture 50" descr="07_Team-Picture-Image.jpg"/>
          <p:cNvPicPr>
            <a:picLocks noChangeAspect="1"/>
          </p:cNvPicPr>
          <p:nvPr/>
        </p:nvPicPr>
        <p:blipFill>
          <a:blip r:embed="rId3" cstate="print"/>
          <a:stretch>
            <a:fillRect/>
          </a:stretch>
        </p:blipFill>
        <p:spPr>
          <a:xfrm>
            <a:off x="6096000" y="4191000"/>
            <a:ext cx="3048000" cy="2667000"/>
          </a:xfrm>
          <a:prstGeom prst="rect">
            <a:avLst/>
          </a:prstGeom>
        </p:spPr>
      </p:pic>
      <p:sp>
        <p:nvSpPr>
          <p:cNvPr id="3" name="Téglalap 2"/>
          <p:cNvSpPr/>
          <p:nvPr/>
        </p:nvSpPr>
        <p:spPr>
          <a:xfrm>
            <a:off x="6096000" y="4343400"/>
            <a:ext cx="3048000" cy="2072034"/>
          </a:xfrm>
          <a:prstGeom prst="rect">
            <a:avLst/>
          </a:prstGeom>
        </p:spPr>
        <p:txBody>
          <a:bodyPr wrap="square">
            <a:spAutoFit/>
          </a:bodyPr>
          <a:lstStyle/>
          <a:p>
            <a:pPr algn="just"/>
            <a:r>
              <a:rPr lang="hu-HU" dirty="0">
                <a:solidFill>
                  <a:schemeClr val="bg1"/>
                </a:solidFill>
              </a:rPr>
              <a:t>- a reklámok, reklámberendezések, cégérek és egyéb műszaki berendezések elhelyezésére és alkalmazására, illetve tilalmára vonatkozó</a:t>
            </a:r>
          </a:p>
        </p:txBody>
      </p:sp>
      <p:sp>
        <p:nvSpPr>
          <p:cNvPr id="17" name="Rectangle 3"/>
          <p:cNvSpPr/>
          <p:nvPr/>
        </p:nvSpPr>
        <p:spPr>
          <a:xfrm>
            <a:off x="0" y="1295400"/>
            <a:ext cx="2667000" cy="1535387"/>
          </a:xfrm>
          <a:prstGeom prst="rect">
            <a:avLst/>
          </a:prstGeom>
          <a:solidFill>
            <a:schemeClr val="tx1">
              <a:lumMod val="50000"/>
              <a:lumOff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8" name="TextBox 7"/>
          <p:cNvSpPr txBox="1"/>
          <p:nvPr/>
        </p:nvSpPr>
        <p:spPr>
          <a:xfrm>
            <a:off x="304800" y="1371600"/>
            <a:ext cx="2350526" cy="1384995"/>
          </a:xfrm>
          <a:prstGeom prst="rect">
            <a:avLst/>
          </a:prstGeom>
          <a:noFill/>
        </p:spPr>
        <p:txBody>
          <a:bodyPr wrap="square" rtlCol="0">
            <a:spAutoFit/>
          </a:bodyPr>
          <a:lstStyle/>
          <a:p>
            <a:pPr algn="r"/>
            <a:r>
              <a:rPr lang="hu-HU" sz="2800" dirty="0">
                <a:solidFill>
                  <a:schemeClr val="bg1"/>
                </a:solidFill>
                <a:latin typeface="Calibri" pitchFamily="34" charset="0"/>
                <a:cs typeface="Calibri" pitchFamily="34" charset="0"/>
              </a:rPr>
              <a:t>A Településképi </a:t>
            </a:r>
            <a:r>
              <a:rPr lang="hu-HU" sz="2800" dirty="0" smtClean="0">
                <a:solidFill>
                  <a:schemeClr val="bg1"/>
                </a:solidFill>
                <a:latin typeface="Calibri" pitchFamily="34" charset="0"/>
                <a:cs typeface="Calibri" pitchFamily="34" charset="0"/>
              </a:rPr>
              <a:t>rendelet</a:t>
            </a:r>
            <a:endParaRPr lang="en-US" sz="2800" dirty="0">
              <a:solidFill>
                <a:schemeClr val="bg1"/>
              </a:solidFill>
              <a:latin typeface="Calibri" pitchFamily="34" charset="0"/>
              <a:cs typeface="Calibri" pitchFamily="34"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01_Main-Background.jpg"/>
          <p:cNvPicPr>
            <a:picLocks noChangeAspect="1"/>
          </p:cNvPicPr>
          <p:nvPr/>
        </p:nvPicPr>
        <p:blipFill>
          <a:blip r:embed="rId2" cstate="print"/>
          <a:stretch>
            <a:fillRect/>
          </a:stretch>
        </p:blipFill>
        <p:spPr>
          <a:xfrm>
            <a:off x="4061" y="1458"/>
            <a:ext cx="9135685" cy="6857853"/>
          </a:xfrm>
          <a:prstGeom prst="rect">
            <a:avLst/>
          </a:prstGeom>
          <a:noFill/>
          <a:ln>
            <a:noFill/>
          </a:ln>
        </p:spPr>
      </p:pic>
      <p:sp>
        <p:nvSpPr>
          <p:cNvPr id="8" name="TextBox 7"/>
          <p:cNvSpPr txBox="1"/>
          <p:nvPr/>
        </p:nvSpPr>
        <p:spPr>
          <a:xfrm>
            <a:off x="3124200" y="3810000"/>
            <a:ext cx="4191000" cy="1015663"/>
          </a:xfrm>
          <a:prstGeom prst="rect">
            <a:avLst/>
          </a:prstGeom>
          <a:noFill/>
        </p:spPr>
        <p:txBody>
          <a:bodyPr wrap="square" rtlCol="0">
            <a:spAutoFit/>
          </a:bodyPr>
          <a:lstStyle/>
          <a:p>
            <a:pPr algn="r"/>
            <a:r>
              <a:rPr lang="hu-HU" sz="3000" dirty="0" smtClean="0">
                <a:solidFill>
                  <a:srgbClr val="0099FF"/>
                </a:solidFill>
                <a:latin typeface="Calibri" pitchFamily="34" charset="0"/>
                <a:cs typeface="Calibri" pitchFamily="34" charset="0"/>
              </a:rPr>
              <a:t>Köszönöm </a:t>
            </a:r>
            <a:r>
              <a:rPr lang="hu-HU" sz="3000" dirty="0">
                <a:solidFill>
                  <a:srgbClr val="0099FF"/>
                </a:solidFill>
                <a:latin typeface="Calibri" pitchFamily="34" charset="0"/>
                <a:cs typeface="Calibri" pitchFamily="34" charset="0"/>
              </a:rPr>
              <a:t>a </a:t>
            </a:r>
            <a:r>
              <a:rPr lang="hu-HU" sz="3000" dirty="0" smtClean="0">
                <a:solidFill>
                  <a:srgbClr val="0099FF"/>
                </a:solidFill>
                <a:latin typeface="Calibri" pitchFamily="34" charset="0"/>
                <a:cs typeface="Calibri" pitchFamily="34" charset="0"/>
              </a:rPr>
              <a:t>megtisztelő figyelmüket</a:t>
            </a:r>
            <a:r>
              <a:rPr lang="hu-HU" sz="3000" dirty="0">
                <a:solidFill>
                  <a:srgbClr val="0099FF"/>
                </a:solidFill>
                <a:latin typeface="Calibri" pitchFamily="34" charset="0"/>
                <a:cs typeface="Calibri" pitchFamily="34" charset="0"/>
              </a:rPr>
              <a:t>!</a:t>
            </a:r>
            <a:endParaRPr lang="en-US" sz="3000" dirty="0">
              <a:solidFill>
                <a:srgbClr val="0099FF"/>
              </a:solidFill>
              <a:latin typeface="Calibri" pitchFamily="34" charset="0"/>
              <a:cs typeface="Calibri" pitchFamily="34" charset="0"/>
            </a:endParaRPr>
          </a:p>
        </p:txBody>
      </p:sp>
      <p:sp>
        <p:nvSpPr>
          <p:cNvPr id="7" name="Rectangle 6"/>
          <p:cNvSpPr/>
          <p:nvPr/>
        </p:nvSpPr>
        <p:spPr>
          <a:xfrm>
            <a:off x="7315200" y="3840328"/>
            <a:ext cx="1828800" cy="9144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52601" y="4819867"/>
            <a:ext cx="5468007" cy="914400"/>
          </a:xfrm>
          <a:prstGeom prst="rect">
            <a:avLst/>
          </a:prstGeom>
          <a:solidFill>
            <a:schemeClr val="tx1">
              <a:lumMod val="85000"/>
              <a:lumOff val="1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hu-HU" dirty="0"/>
              <a:t>2017. </a:t>
            </a:r>
            <a:r>
              <a:rPr lang="hu-HU" dirty="0" smtClean="0"/>
              <a:t>július 24.</a:t>
            </a:r>
            <a:endParaRPr lang="en-US" dirty="0"/>
          </a:p>
        </p:txBody>
      </p:sp>
      <p:sp>
        <p:nvSpPr>
          <p:cNvPr id="10" name="Rectangle 9"/>
          <p:cNvSpPr/>
          <p:nvPr/>
        </p:nvSpPr>
        <p:spPr>
          <a:xfrm>
            <a:off x="1" y="4819867"/>
            <a:ext cx="1702675" cy="914400"/>
          </a:xfrm>
          <a:prstGeom prst="rect">
            <a:avLst/>
          </a:prstGeom>
          <a:solidFill>
            <a:schemeClr val="tx1">
              <a:lumMod val="50000"/>
              <a:lumOff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hu-HU" dirty="0"/>
          </a:p>
          <a:p>
            <a:pPr algn="ctr"/>
            <a:r>
              <a:rPr lang="hu-HU" sz="1600" dirty="0" smtClean="0"/>
              <a:t>Nyírgyulaj</a:t>
            </a:r>
            <a:endParaRPr lang="en-US" sz="1600" dirty="0"/>
          </a:p>
          <a:p>
            <a:pPr algn="ctr"/>
            <a:endParaRPr lang="en-US"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stretch>
            <a:fillRect/>
          </a:stretch>
        </p:blipFill>
        <p:spPr>
          <a:xfrm>
            <a:off x="6095" y="0"/>
            <a:ext cx="9131809" cy="6858000"/>
          </a:xfrm>
          <a:prstGeom prst="rect">
            <a:avLst/>
          </a:prstGeom>
        </p:spPr>
      </p:pic>
      <p:sp>
        <p:nvSpPr>
          <p:cNvPr id="4" name="Rectangle 3"/>
          <p:cNvSpPr/>
          <p:nvPr/>
        </p:nvSpPr>
        <p:spPr>
          <a:xfrm>
            <a:off x="0" y="1981200"/>
            <a:ext cx="9144000" cy="3733800"/>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just"/>
            <a:r>
              <a:rPr lang="hu-HU" dirty="0"/>
              <a:t>Lakókörnyezetünk színvonala életünk minőségének egyik legfontosabb – még ha olykor figyelmen kívül is hagyott – feltétele</a:t>
            </a:r>
          </a:p>
          <a:p>
            <a:pPr algn="just"/>
            <a:endParaRPr lang="hu-HU" dirty="0"/>
          </a:p>
          <a:p>
            <a:pPr algn="just"/>
            <a:r>
              <a:rPr lang="hu-HU" dirty="0"/>
              <a:t>Az esztétikai minőség, a korszerűség és funkció fontosságát szem előtt tartó szemléletet azonban mind lakóházaink építése, mind településeink fejlesztése során el kell sajátítanunk. Felelősek vagyunk azért, hogy régi és új épületeink hozzájáruljanak településeink képének jobbá tételéhez, harmonikusan illeszkedjenek környezetük hagyományos épített és természetes kincsei alkotta tájba</a:t>
            </a:r>
            <a:r>
              <a:rPr lang="hu-HU" dirty="0" smtClean="0"/>
              <a:t>.</a:t>
            </a:r>
          </a:p>
          <a:p>
            <a:pPr algn="just"/>
            <a:endParaRPr lang="hu-HU" dirty="0"/>
          </a:p>
          <a:p>
            <a:pPr algn="just"/>
            <a:r>
              <a:rPr lang="hu-HU" dirty="0"/>
              <a:t>A településkép védelméről szóló, 2016. évi LXXIV. törvény egyik legfontosabb, gyakorlati megvalósulást segítő eszköze a Településképi Arculati Kézikönyv</a:t>
            </a:r>
          </a:p>
          <a:p>
            <a:pPr algn="just"/>
            <a:endParaRPr lang="en-US" dirty="0"/>
          </a:p>
        </p:txBody>
      </p:sp>
      <p:sp>
        <p:nvSpPr>
          <p:cNvPr id="8" name="TextBox 7"/>
          <p:cNvSpPr txBox="1"/>
          <p:nvPr/>
        </p:nvSpPr>
        <p:spPr>
          <a:xfrm>
            <a:off x="1219200" y="685800"/>
            <a:ext cx="3612930" cy="707886"/>
          </a:xfrm>
          <a:prstGeom prst="rect">
            <a:avLst/>
          </a:prstGeom>
          <a:noFill/>
        </p:spPr>
        <p:txBody>
          <a:bodyPr wrap="square" rtlCol="0">
            <a:spAutoFit/>
          </a:bodyPr>
          <a:lstStyle/>
          <a:p>
            <a:r>
              <a:rPr lang="hu-HU" sz="4000" dirty="0">
                <a:solidFill>
                  <a:schemeClr val="bg1"/>
                </a:solidFill>
                <a:latin typeface="Calibri" pitchFamily="34" charset="0"/>
                <a:cs typeface="Calibri" pitchFamily="34" charset="0"/>
              </a:rPr>
              <a:t>Bevezető</a:t>
            </a:r>
            <a:endParaRPr lang="en-US" sz="4000" dirty="0">
              <a:solidFill>
                <a:srgbClr val="0099FF"/>
              </a:solidFill>
              <a:latin typeface="Calibri" pitchFamily="34" charset="0"/>
              <a:cs typeface="Calibri" pitchFamily="34" charset="0"/>
            </a:endParaRPr>
          </a:p>
        </p:txBody>
      </p:sp>
      <p:sp>
        <p:nvSpPr>
          <p:cNvPr id="6" name="Rectangle 4"/>
          <p:cNvSpPr/>
          <p:nvPr/>
        </p:nvSpPr>
        <p:spPr>
          <a:xfrm>
            <a:off x="0" y="685800"/>
            <a:ext cx="1001973" cy="12192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stretch>
            <a:fillRect/>
          </a:stretch>
        </p:blipFill>
        <p:spPr>
          <a:xfrm>
            <a:off x="12191" y="0"/>
            <a:ext cx="9131809" cy="6858000"/>
          </a:xfrm>
          <a:prstGeom prst="rect">
            <a:avLst/>
          </a:prstGeom>
        </p:spPr>
      </p:pic>
      <p:sp>
        <p:nvSpPr>
          <p:cNvPr id="4" name="Rectangle 3"/>
          <p:cNvSpPr/>
          <p:nvPr/>
        </p:nvSpPr>
        <p:spPr>
          <a:xfrm>
            <a:off x="27296" y="2703225"/>
            <a:ext cx="9116704" cy="1702533"/>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just"/>
            <a:r>
              <a:rPr lang="hu-HU" sz="2200" dirty="0"/>
              <a:t>A szépségében rejlő értékeket megőrző, erőforrásaival okosan gazdálkodó, innovációs </a:t>
            </a:r>
            <a:r>
              <a:rPr lang="hu-HU" sz="2200" dirty="0" smtClean="0"/>
              <a:t>lehetőségeit hatékonyan </a:t>
            </a:r>
            <a:r>
              <a:rPr lang="hu-HU" sz="2200" dirty="0"/>
              <a:t>kihasználó településfejlesztéshez, település szépítéshez járul hozzá.</a:t>
            </a:r>
          </a:p>
        </p:txBody>
      </p:sp>
      <p:sp>
        <p:nvSpPr>
          <p:cNvPr id="5" name="Rectangle 4"/>
          <p:cNvSpPr/>
          <p:nvPr/>
        </p:nvSpPr>
        <p:spPr>
          <a:xfrm>
            <a:off x="0" y="685800"/>
            <a:ext cx="1001973" cy="12192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6800" y="609600"/>
            <a:ext cx="4267200" cy="1323439"/>
          </a:xfrm>
          <a:prstGeom prst="rect">
            <a:avLst/>
          </a:prstGeom>
          <a:noFill/>
        </p:spPr>
        <p:txBody>
          <a:bodyPr wrap="square" rtlCol="0">
            <a:spAutoFit/>
          </a:bodyPr>
          <a:lstStyle/>
          <a:p>
            <a:r>
              <a:rPr lang="hu-HU" sz="4000" dirty="0" smtClean="0">
                <a:solidFill>
                  <a:schemeClr val="bg1"/>
                </a:solidFill>
                <a:latin typeface="Calibri" pitchFamily="34" charset="0"/>
                <a:cs typeface="Calibri" pitchFamily="34" charset="0"/>
              </a:rPr>
              <a:t>A településképi arculati </a:t>
            </a:r>
            <a:r>
              <a:rPr lang="hu-HU" sz="4000" dirty="0">
                <a:solidFill>
                  <a:schemeClr val="bg1"/>
                </a:solidFill>
                <a:latin typeface="Calibri" pitchFamily="34" charset="0"/>
                <a:cs typeface="Calibri" pitchFamily="34" charset="0"/>
              </a:rPr>
              <a:t>kézikönyv</a:t>
            </a:r>
            <a:endParaRPr lang="en-US" sz="4000" dirty="0">
              <a:solidFill>
                <a:srgbClr val="0099FF"/>
              </a:solidFill>
              <a:latin typeface="Calibri" pitchFamily="34" charset="0"/>
              <a:cs typeface="Calibri" pitchFamily="34" charset="0"/>
            </a:endParaRPr>
          </a:p>
        </p:txBody>
      </p:sp>
    </p:spTree>
    <p:extLst>
      <p:ext uri="{BB962C8B-B14F-4D97-AF65-F5344CB8AC3E}">
        <p14:creationId xmlns:p14="http://schemas.microsoft.com/office/powerpoint/2010/main" val="130172910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stretch>
            <a:fillRect/>
          </a:stretch>
        </p:blipFill>
        <p:spPr>
          <a:xfrm>
            <a:off x="12191" y="0"/>
            <a:ext cx="9131809" cy="6858000"/>
          </a:xfrm>
          <a:prstGeom prst="rect">
            <a:avLst/>
          </a:prstGeom>
        </p:spPr>
      </p:pic>
      <p:sp>
        <p:nvSpPr>
          <p:cNvPr id="4" name="Rectangle 3"/>
          <p:cNvSpPr/>
          <p:nvPr/>
        </p:nvSpPr>
        <p:spPr>
          <a:xfrm>
            <a:off x="12191" y="2010729"/>
            <a:ext cx="6922009" cy="4161471"/>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just"/>
            <a:r>
              <a:rPr lang="hu-HU" sz="2000" dirty="0"/>
              <a:t>Nem kizárólag szakembereknek készül. </a:t>
            </a:r>
          </a:p>
          <a:p>
            <a:pPr algn="just"/>
            <a:r>
              <a:rPr lang="hu-HU" sz="2000" dirty="0"/>
              <a:t>Elsősorban a települési döntéshozók és a lakosság tájékoztatását segítő, szemléletformáló kiadvány. </a:t>
            </a:r>
          </a:p>
          <a:p>
            <a:pPr algn="just"/>
            <a:r>
              <a:rPr lang="hu-HU" sz="2000" dirty="0"/>
              <a:t>A jogszabályok útvesztője helyett röviden, </a:t>
            </a:r>
            <a:r>
              <a:rPr lang="hu-HU" sz="2000" dirty="0" smtClean="0"/>
              <a:t>lényegre törően</a:t>
            </a:r>
            <a:r>
              <a:rPr lang="hu-HU" sz="2000" dirty="0"/>
              <a:t>, és mindenki számára érthető módon mutatja be egy közösség környezetalakítással kapcsolatos elvárásait.</a:t>
            </a:r>
          </a:p>
          <a:p>
            <a:pPr algn="just"/>
            <a:r>
              <a:rPr lang="hu-HU" sz="2000" dirty="0"/>
              <a:t>Meghatározza a település településképi jellemzőit, a településképi szempontból egymástól jól elkülönülő településrészeket arculati jellemzőikkel és értékeikkel, a településkép minőségi formálására vonatkozó javaslatokat, valamint a településképhez illeszkedő építészeti elemeket, beépítési vázlatokat, egyúttal irányt mutat az építtetőknek.</a:t>
            </a:r>
          </a:p>
          <a:p>
            <a:pPr algn="just"/>
            <a:endParaRPr lang="hu-HU" sz="2000" dirty="0"/>
          </a:p>
        </p:txBody>
      </p:sp>
      <p:sp>
        <p:nvSpPr>
          <p:cNvPr id="5" name="Rectangle 4"/>
          <p:cNvSpPr/>
          <p:nvPr/>
        </p:nvSpPr>
        <p:spPr>
          <a:xfrm>
            <a:off x="0" y="609600"/>
            <a:ext cx="1001973" cy="12192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6" name="Rectangle 4"/>
          <p:cNvSpPr/>
          <p:nvPr/>
        </p:nvSpPr>
        <p:spPr>
          <a:xfrm>
            <a:off x="7853644" y="409820"/>
            <a:ext cx="1001973" cy="12192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7" name="Rectangle 4"/>
          <p:cNvSpPr/>
          <p:nvPr/>
        </p:nvSpPr>
        <p:spPr>
          <a:xfrm>
            <a:off x="7853644" y="5236017"/>
            <a:ext cx="1001973" cy="12192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9" name="Rectangle 4"/>
          <p:cNvSpPr/>
          <p:nvPr/>
        </p:nvSpPr>
        <p:spPr>
          <a:xfrm>
            <a:off x="7853644" y="2898391"/>
            <a:ext cx="1001973" cy="1219200"/>
          </a:xfrm>
          <a:prstGeom prst="rect">
            <a:avLst/>
          </a:prstGeom>
          <a:solidFill>
            <a:schemeClr val="tx1">
              <a:lumMod val="65000"/>
              <a:lumOff val="3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pic>
        <p:nvPicPr>
          <p:cNvPr id="11" name="Kép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810807"/>
            <a:ext cx="1266493" cy="1191993"/>
          </a:xfrm>
          <a:prstGeom prst="rect">
            <a:avLst/>
          </a:prstGeom>
        </p:spPr>
      </p:pic>
      <p:pic>
        <p:nvPicPr>
          <p:cNvPr id="12" name="Kép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7219" y="3121226"/>
            <a:ext cx="1274476" cy="1199507"/>
          </a:xfrm>
          <a:prstGeom prst="rect">
            <a:avLst/>
          </a:prstGeom>
        </p:spPr>
      </p:pic>
      <p:pic>
        <p:nvPicPr>
          <p:cNvPr id="13" name="Kép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3752" y="5449395"/>
            <a:ext cx="1437942" cy="1075384"/>
          </a:xfrm>
          <a:prstGeom prst="rect">
            <a:avLst/>
          </a:prstGeom>
        </p:spPr>
      </p:pic>
      <p:sp>
        <p:nvSpPr>
          <p:cNvPr id="14" name="TextBox 7"/>
          <p:cNvSpPr txBox="1"/>
          <p:nvPr/>
        </p:nvSpPr>
        <p:spPr>
          <a:xfrm>
            <a:off x="1066800" y="609600"/>
            <a:ext cx="4267200" cy="1323439"/>
          </a:xfrm>
          <a:prstGeom prst="rect">
            <a:avLst/>
          </a:prstGeom>
          <a:noFill/>
        </p:spPr>
        <p:txBody>
          <a:bodyPr wrap="square" rtlCol="0">
            <a:spAutoFit/>
          </a:bodyPr>
          <a:lstStyle/>
          <a:p>
            <a:r>
              <a:rPr lang="hu-HU" sz="4000" dirty="0" smtClean="0">
                <a:solidFill>
                  <a:schemeClr val="bg1"/>
                </a:solidFill>
                <a:latin typeface="Calibri" pitchFamily="34" charset="0"/>
                <a:cs typeface="Calibri" pitchFamily="34" charset="0"/>
              </a:rPr>
              <a:t>A településképi arculati </a:t>
            </a:r>
            <a:r>
              <a:rPr lang="hu-HU" sz="4000" dirty="0">
                <a:solidFill>
                  <a:schemeClr val="bg1"/>
                </a:solidFill>
                <a:latin typeface="Calibri" pitchFamily="34" charset="0"/>
                <a:cs typeface="Calibri" pitchFamily="34" charset="0"/>
              </a:rPr>
              <a:t>kézikönyv</a:t>
            </a:r>
            <a:endParaRPr lang="en-US" sz="4000" dirty="0">
              <a:solidFill>
                <a:srgbClr val="0099FF"/>
              </a:solidFill>
              <a:latin typeface="Calibri" pitchFamily="34" charset="0"/>
              <a:cs typeface="Calibri" pitchFamily="34" charset="0"/>
            </a:endParaRPr>
          </a:p>
        </p:txBody>
      </p:sp>
    </p:spTree>
    <p:extLst>
      <p:ext uri="{BB962C8B-B14F-4D97-AF65-F5344CB8AC3E}">
        <p14:creationId xmlns:p14="http://schemas.microsoft.com/office/powerpoint/2010/main" val="251033429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 name="Kép 12"/>
          <p:cNvPicPr>
            <a:picLocks noChangeAspect="1"/>
          </p:cNvPicPr>
          <p:nvPr/>
        </p:nvPicPr>
        <p:blipFill>
          <a:blip r:embed="rId2" cstate="print"/>
          <a:stretch>
            <a:fillRect/>
          </a:stretch>
        </p:blipFill>
        <p:spPr>
          <a:xfrm>
            <a:off x="12191" y="-420"/>
            <a:ext cx="9512809" cy="7144131"/>
          </a:xfrm>
          <a:prstGeom prst="rect">
            <a:avLst/>
          </a:prstGeom>
        </p:spPr>
      </p:pic>
      <p:sp>
        <p:nvSpPr>
          <p:cNvPr id="25" name="Rectangle 24"/>
          <p:cNvSpPr/>
          <p:nvPr/>
        </p:nvSpPr>
        <p:spPr>
          <a:xfrm>
            <a:off x="4287672" y="3939014"/>
            <a:ext cx="467710" cy="2692339"/>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71600" y="3939014"/>
            <a:ext cx="2693894" cy="1333937"/>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105400" y="3995678"/>
            <a:ext cx="3740417" cy="2862322"/>
          </a:xfrm>
          <a:prstGeom prst="rect">
            <a:avLst/>
          </a:prstGeom>
          <a:noFill/>
        </p:spPr>
        <p:txBody>
          <a:bodyPr wrap="square" rtlCol="0">
            <a:spAutoFit/>
          </a:bodyPr>
          <a:lstStyle/>
          <a:p>
            <a:pPr algn="just"/>
            <a:r>
              <a:rPr lang="hu-HU" sz="2000" dirty="0">
                <a:solidFill>
                  <a:schemeClr val="bg1"/>
                </a:solidFill>
              </a:rPr>
              <a:t>A Kézikönyv hosszú távon jelentősen befolyásolja a település életét, ezért készítésébe be kell vonni a lakosságot, a helyi civil szervezeteket, lokálpatriótákat, hogy érdemi módon beleszólhassanak a lakóhelyük jövőjébe, alakításába.</a:t>
            </a:r>
            <a:endParaRPr lang="en-US" sz="2000" dirty="0">
              <a:solidFill>
                <a:schemeClr val="bg1"/>
              </a:solidFill>
              <a:latin typeface="Calibri" pitchFamily="34" charset="0"/>
              <a:cs typeface="Calibri" pitchFamily="34" charset="0"/>
            </a:endParaRPr>
          </a:p>
        </p:txBody>
      </p:sp>
      <p:pic>
        <p:nvPicPr>
          <p:cNvPr id="14" name="Kép 13"/>
          <p:cNvPicPr>
            <a:picLocks noChangeAspect="1"/>
          </p:cNvPicPr>
          <p:nvPr/>
        </p:nvPicPr>
        <p:blipFill>
          <a:blip r:embed="rId4" cstate="print"/>
          <a:stretch>
            <a:fillRect/>
          </a:stretch>
        </p:blipFill>
        <p:spPr>
          <a:xfrm>
            <a:off x="1371600" y="2149827"/>
            <a:ext cx="5458810" cy="1560697"/>
          </a:xfrm>
          <a:prstGeom prst="rect">
            <a:avLst/>
          </a:prstGeom>
          <a:ln w="28575">
            <a:solidFill>
              <a:srgbClr val="00B0F0"/>
            </a:solidFill>
          </a:ln>
        </p:spPr>
      </p:pic>
      <p:sp>
        <p:nvSpPr>
          <p:cNvPr id="9" name="Rectangle 4"/>
          <p:cNvSpPr/>
          <p:nvPr/>
        </p:nvSpPr>
        <p:spPr>
          <a:xfrm>
            <a:off x="0" y="609600"/>
            <a:ext cx="1001973" cy="12192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0" name="TextBox 7"/>
          <p:cNvSpPr txBox="1"/>
          <p:nvPr/>
        </p:nvSpPr>
        <p:spPr>
          <a:xfrm>
            <a:off x="1066800" y="609600"/>
            <a:ext cx="4267200" cy="1323439"/>
          </a:xfrm>
          <a:prstGeom prst="rect">
            <a:avLst/>
          </a:prstGeom>
          <a:noFill/>
        </p:spPr>
        <p:txBody>
          <a:bodyPr wrap="square" rtlCol="0">
            <a:spAutoFit/>
          </a:bodyPr>
          <a:lstStyle/>
          <a:p>
            <a:pPr algn="just"/>
            <a:r>
              <a:rPr lang="hu-HU" sz="4000" dirty="0" smtClean="0">
                <a:solidFill>
                  <a:schemeClr val="bg1"/>
                </a:solidFill>
                <a:latin typeface="Calibri" pitchFamily="34" charset="0"/>
                <a:cs typeface="Calibri" pitchFamily="34" charset="0"/>
              </a:rPr>
              <a:t>Széleskörű helyi társadalmasítás</a:t>
            </a:r>
            <a:endParaRPr lang="en-US" sz="4000" dirty="0">
              <a:solidFill>
                <a:schemeClr val="bg1"/>
              </a:solidFill>
              <a:latin typeface="Calibri" pitchFamily="34" charset="0"/>
              <a:cs typeface="Calibri" pitchFamily="34"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stretch>
            <a:fillRect/>
          </a:stretch>
        </p:blipFill>
        <p:spPr>
          <a:xfrm>
            <a:off x="0" y="0"/>
            <a:ext cx="9131809" cy="6858000"/>
          </a:xfrm>
          <a:prstGeom prst="rect">
            <a:avLst/>
          </a:prstGeom>
        </p:spPr>
      </p:pic>
      <p:sp>
        <p:nvSpPr>
          <p:cNvPr id="4" name="Rectangle 3"/>
          <p:cNvSpPr/>
          <p:nvPr/>
        </p:nvSpPr>
        <p:spPr>
          <a:xfrm>
            <a:off x="0" y="2209800"/>
            <a:ext cx="5715000" cy="2362200"/>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just"/>
            <a:r>
              <a:rPr lang="hu-HU" sz="2200" dirty="0"/>
              <a:t>A település megismerése, értékeinek feltárása, az eltérő karakterek meghatározása és a </a:t>
            </a:r>
            <a:r>
              <a:rPr lang="hu-HU" sz="2200" dirty="0" err="1"/>
              <a:t>fotózás</a:t>
            </a:r>
            <a:r>
              <a:rPr lang="hu-HU" sz="2200" dirty="0"/>
              <a:t> után, a következő lépés az ezekhez kapcsolódó összefoglaló, rövid szövegek megírása. </a:t>
            </a:r>
          </a:p>
        </p:txBody>
      </p:sp>
      <p:sp>
        <p:nvSpPr>
          <p:cNvPr id="5" name="Rectangle 4"/>
          <p:cNvSpPr/>
          <p:nvPr/>
        </p:nvSpPr>
        <p:spPr>
          <a:xfrm>
            <a:off x="0" y="609600"/>
            <a:ext cx="1001973" cy="12192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19200" y="533400"/>
            <a:ext cx="7315201" cy="1384995"/>
          </a:xfrm>
          <a:prstGeom prst="rect">
            <a:avLst/>
          </a:prstGeom>
          <a:noFill/>
        </p:spPr>
        <p:txBody>
          <a:bodyPr wrap="square" rtlCol="0">
            <a:spAutoFit/>
          </a:bodyPr>
          <a:lstStyle/>
          <a:p>
            <a:r>
              <a:rPr lang="hu-HU" sz="2800" dirty="0">
                <a:solidFill>
                  <a:schemeClr val="bg1"/>
                </a:solidFill>
              </a:rPr>
              <a:t>Településképi arculati kézikönyv felépítésének </a:t>
            </a:r>
            <a:r>
              <a:rPr lang="hu-HU" sz="2800" dirty="0" smtClean="0">
                <a:solidFill>
                  <a:schemeClr val="bg1"/>
                </a:solidFill>
              </a:rPr>
              <a:t>bemutatása</a:t>
            </a:r>
          </a:p>
          <a:p>
            <a:r>
              <a:rPr lang="hu-HU" sz="2800" dirty="0" err="1" smtClean="0">
                <a:solidFill>
                  <a:schemeClr val="bg1"/>
                </a:solidFill>
              </a:rPr>
              <a:t>Magyarszéphely</a:t>
            </a:r>
            <a:r>
              <a:rPr lang="hu-HU" sz="2800" dirty="0" smtClean="0">
                <a:solidFill>
                  <a:schemeClr val="bg1"/>
                </a:solidFill>
              </a:rPr>
              <a:t> </a:t>
            </a:r>
            <a:r>
              <a:rPr lang="hu-HU" sz="2800" dirty="0">
                <a:solidFill>
                  <a:schemeClr val="bg1"/>
                </a:solidFill>
              </a:rPr>
              <a:t>példája alapján</a:t>
            </a:r>
            <a:endParaRPr lang="en-US" sz="2800" dirty="0">
              <a:solidFill>
                <a:schemeClr val="bg1"/>
              </a:solidFill>
              <a:latin typeface="Calibri" pitchFamily="34" charset="0"/>
              <a:cs typeface="Calibri"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5867400" y="2209800"/>
            <a:ext cx="3276600" cy="4607719"/>
          </a:xfrm>
          <a:prstGeom prst="rect">
            <a:avLst/>
          </a:prstGeom>
          <a:noFill/>
          <a:ln w="9525">
            <a:noFill/>
            <a:miter lim="800000"/>
            <a:headEnd/>
            <a:tailEnd/>
          </a:ln>
        </p:spPr>
      </p:pic>
    </p:spTree>
    <p:extLst>
      <p:ext uri="{BB962C8B-B14F-4D97-AF65-F5344CB8AC3E}">
        <p14:creationId xmlns:p14="http://schemas.microsoft.com/office/powerpoint/2010/main" val="244903551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7" name="Kép 26"/>
          <p:cNvPicPr>
            <a:picLocks noChangeAspect="1"/>
          </p:cNvPicPr>
          <p:nvPr/>
        </p:nvPicPr>
        <p:blipFill>
          <a:blip r:embed="rId2" cstate="print"/>
          <a:stretch>
            <a:fillRect/>
          </a:stretch>
        </p:blipFill>
        <p:spPr>
          <a:xfrm>
            <a:off x="12191" y="0"/>
            <a:ext cx="9131809" cy="6858000"/>
          </a:xfrm>
          <a:prstGeom prst="rect">
            <a:avLst/>
          </a:prstGeom>
        </p:spPr>
      </p:pic>
      <p:sp>
        <p:nvSpPr>
          <p:cNvPr id="4" name="Rectangle 3"/>
          <p:cNvSpPr/>
          <p:nvPr/>
        </p:nvSpPr>
        <p:spPr>
          <a:xfrm>
            <a:off x="457200" y="228600"/>
            <a:ext cx="4648200" cy="914400"/>
          </a:xfrm>
          <a:prstGeom prst="rect">
            <a:avLst/>
          </a:prstGeom>
          <a:solidFill>
            <a:schemeClr val="tx1">
              <a:lumMod val="65000"/>
              <a:lumOff val="3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15000" y="1514543"/>
            <a:ext cx="2743200" cy="1930400"/>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 y="304801"/>
            <a:ext cx="4800600" cy="1215717"/>
          </a:xfrm>
          <a:prstGeom prst="rect">
            <a:avLst/>
          </a:prstGeom>
          <a:noFill/>
        </p:spPr>
        <p:txBody>
          <a:bodyPr wrap="square" rtlCol="0">
            <a:spAutoFit/>
          </a:bodyPr>
          <a:lstStyle/>
          <a:p>
            <a:pPr algn="r"/>
            <a:r>
              <a:rPr lang="hu-HU" sz="2400" dirty="0">
                <a:solidFill>
                  <a:schemeClr val="bg1"/>
                </a:solidFill>
              </a:rPr>
              <a:t>1. helyszíni bejárás – település megismerése</a:t>
            </a:r>
          </a:p>
          <a:p>
            <a:pPr algn="r"/>
            <a:endParaRPr lang="en-US" sz="2500" dirty="0">
              <a:solidFill>
                <a:srgbClr val="0099FF"/>
              </a:solidFill>
              <a:latin typeface="Calibri" pitchFamily="34" charset="0"/>
              <a:cs typeface="Calibri" pitchFamily="34" charset="0"/>
            </a:endParaRPr>
          </a:p>
        </p:txBody>
      </p:sp>
      <p:sp>
        <p:nvSpPr>
          <p:cNvPr id="10" name="Rectangle 9"/>
          <p:cNvSpPr/>
          <p:nvPr/>
        </p:nvSpPr>
        <p:spPr>
          <a:xfrm>
            <a:off x="3429000" y="4127061"/>
            <a:ext cx="914400" cy="9144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35773" y="4127061"/>
            <a:ext cx="914400" cy="914400"/>
          </a:xfrm>
          <a:prstGeom prst="rect">
            <a:avLst/>
          </a:prstGeom>
          <a:solidFill>
            <a:schemeClr val="tx1">
              <a:lumMod val="65000"/>
              <a:lumOff val="3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50427" y="4127061"/>
            <a:ext cx="914400" cy="914400"/>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68055" y="1632025"/>
            <a:ext cx="1371600" cy="914400"/>
          </a:xfrm>
          <a:prstGeom prst="rect">
            <a:avLst/>
          </a:prstGeom>
          <a:solidFill>
            <a:schemeClr val="tx1">
              <a:lumMod val="85000"/>
              <a:lumOff val="1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621220" y="4283840"/>
            <a:ext cx="533400" cy="400110"/>
          </a:xfrm>
          <a:prstGeom prst="rect">
            <a:avLst/>
          </a:prstGeom>
          <a:noFill/>
        </p:spPr>
        <p:txBody>
          <a:bodyPr wrap="square" rtlCol="0">
            <a:spAutoFit/>
          </a:bodyPr>
          <a:lstStyle/>
          <a:p>
            <a:pPr algn="ctr"/>
            <a:r>
              <a:rPr lang="en-US" sz="2000" dirty="0">
                <a:solidFill>
                  <a:srgbClr val="0099FF"/>
                </a:solidFill>
                <a:latin typeface="Calibri" pitchFamily="34" charset="0"/>
                <a:cs typeface="Calibri" pitchFamily="34" charset="0"/>
              </a:rPr>
              <a:t>01</a:t>
            </a:r>
          </a:p>
        </p:txBody>
      </p:sp>
      <p:sp>
        <p:nvSpPr>
          <p:cNvPr id="20" name="TextBox 19"/>
          <p:cNvSpPr txBox="1"/>
          <p:nvPr/>
        </p:nvSpPr>
        <p:spPr>
          <a:xfrm>
            <a:off x="2653861" y="4283840"/>
            <a:ext cx="533400" cy="400110"/>
          </a:xfrm>
          <a:prstGeom prst="rect">
            <a:avLst/>
          </a:prstGeom>
          <a:noFill/>
        </p:spPr>
        <p:txBody>
          <a:bodyPr wrap="square" rtlCol="0">
            <a:spAutoFit/>
          </a:bodyPr>
          <a:lstStyle/>
          <a:p>
            <a:pPr algn="ctr"/>
            <a:r>
              <a:rPr lang="en-US" sz="2000" dirty="0">
                <a:solidFill>
                  <a:schemeClr val="tx1">
                    <a:lumMod val="95000"/>
                    <a:lumOff val="5000"/>
                  </a:schemeClr>
                </a:solidFill>
                <a:latin typeface="Calibri" pitchFamily="34" charset="0"/>
                <a:cs typeface="Calibri" pitchFamily="34" charset="0"/>
              </a:rPr>
              <a:t>02</a:t>
            </a:r>
          </a:p>
        </p:txBody>
      </p:sp>
      <p:sp>
        <p:nvSpPr>
          <p:cNvPr id="21" name="TextBox 20"/>
          <p:cNvSpPr txBox="1"/>
          <p:nvPr/>
        </p:nvSpPr>
        <p:spPr>
          <a:xfrm>
            <a:off x="3631323" y="4283840"/>
            <a:ext cx="533400" cy="400110"/>
          </a:xfrm>
          <a:prstGeom prst="rect">
            <a:avLst/>
          </a:prstGeom>
          <a:noFill/>
        </p:spPr>
        <p:txBody>
          <a:bodyPr wrap="square" rtlCol="0">
            <a:spAutoFit/>
          </a:bodyPr>
          <a:lstStyle/>
          <a:p>
            <a:pPr algn="ctr"/>
            <a:r>
              <a:rPr lang="en-US" sz="2000" dirty="0">
                <a:solidFill>
                  <a:schemeClr val="bg1">
                    <a:lumMod val="85000"/>
                  </a:schemeClr>
                </a:solidFill>
                <a:latin typeface="Calibri" pitchFamily="34" charset="0"/>
                <a:cs typeface="Calibri" pitchFamily="34" charset="0"/>
              </a:rPr>
              <a:t>03</a:t>
            </a:r>
          </a:p>
        </p:txBody>
      </p:sp>
      <p:sp>
        <p:nvSpPr>
          <p:cNvPr id="22" name="TextBox 21"/>
          <p:cNvSpPr txBox="1"/>
          <p:nvPr/>
        </p:nvSpPr>
        <p:spPr>
          <a:xfrm>
            <a:off x="1621220" y="5320860"/>
            <a:ext cx="533400" cy="400110"/>
          </a:xfrm>
          <a:prstGeom prst="rect">
            <a:avLst/>
          </a:prstGeom>
          <a:noFill/>
        </p:spPr>
        <p:txBody>
          <a:bodyPr wrap="square" rtlCol="0">
            <a:spAutoFit/>
          </a:bodyPr>
          <a:lstStyle/>
          <a:p>
            <a:pPr algn="ctr"/>
            <a:r>
              <a:rPr lang="en-US" sz="2000" dirty="0">
                <a:solidFill>
                  <a:schemeClr val="tx2">
                    <a:lumMod val="20000"/>
                    <a:lumOff val="80000"/>
                  </a:schemeClr>
                </a:solidFill>
                <a:latin typeface="Calibri" pitchFamily="34" charset="0"/>
                <a:cs typeface="Calibri" pitchFamily="34" charset="0"/>
              </a:rPr>
              <a:t>04</a:t>
            </a:r>
          </a:p>
        </p:txBody>
      </p:sp>
      <p:sp>
        <p:nvSpPr>
          <p:cNvPr id="23" name="TextBox 22"/>
          <p:cNvSpPr txBox="1"/>
          <p:nvPr/>
        </p:nvSpPr>
        <p:spPr>
          <a:xfrm>
            <a:off x="2653861" y="5320860"/>
            <a:ext cx="533400" cy="400110"/>
          </a:xfrm>
          <a:prstGeom prst="rect">
            <a:avLst/>
          </a:prstGeom>
          <a:noFill/>
        </p:spPr>
        <p:txBody>
          <a:bodyPr wrap="square" rtlCol="0">
            <a:spAutoFit/>
          </a:bodyPr>
          <a:lstStyle/>
          <a:p>
            <a:pPr algn="ctr"/>
            <a:r>
              <a:rPr lang="en-US" sz="2000" dirty="0">
                <a:solidFill>
                  <a:schemeClr val="bg1">
                    <a:lumMod val="65000"/>
                  </a:schemeClr>
                </a:solidFill>
                <a:latin typeface="Calibri" pitchFamily="34" charset="0"/>
                <a:cs typeface="Calibri" pitchFamily="34" charset="0"/>
              </a:rPr>
              <a:t>05</a:t>
            </a:r>
          </a:p>
        </p:txBody>
      </p:sp>
      <p:sp>
        <p:nvSpPr>
          <p:cNvPr id="24" name="TextBox 23"/>
          <p:cNvSpPr txBox="1"/>
          <p:nvPr/>
        </p:nvSpPr>
        <p:spPr>
          <a:xfrm>
            <a:off x="3631323" y="5320860"/>
            <a:ext cx="533400" cy="400110"/>
          </a:xfrm>
          <a:prstGeom prst="rect">
            <a:avLst/>
          </a:prstGeom>
          <a:noFill/>
        </p:spPr>
        <p:txBody>
          <a:bodyPr wrap="square" rtlCol="0">
            <a:spAutoFit/>
          </a:bodyPr>
          <a:lstStyle/>
          <a:p>
            <a:pPr algn="ctr"/>
            <a:r>
              <a:rPr lang="en-US" sz="2000" dirty="0">
                <a:solidFill>
                  <a:schemeClr val="bg1">
                    <a:lumMod val="85000"/>
                  </a:schemeClr>
                </a:solidFill>
                <a:latin typeface="Calibri" pitchFamily="34" charset="0"/>
                <a:cs typeface="Calibri" pitchFamily="34" charset="0"/>
              </a:rPr>
              <a:t>06</a:t>
            </a:r>
          </a:p>
        </p:txBody>
      </p:sp>
      <p:sp>
        <p:nvSpPr>
          <p:cNvPr id="28" name="Rectangle 4"/>
          <p:cNvSpPr/>
          <p:nvPr/>
        </p:nvSpPr>
        <p:spPr>
          <a:xfrm>
            <a:off x="470728" y="4584261"/>
            <a:ext cx="7987471" cy="1500030"/>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pic>
        <p:nvPicPr>
          <p:cNvPr id="25" name="Kép 24"/>
          <p:cNvPicPr>
            <a:picLocks noChangeAspect="1"/>
          </p:cNvPicPr>
          <p:nvPr/>
        </p:nvPicPr>
        <p:blipFill>
          <a:blip r:embed="rId4" cstate="print"/>
          <a:stretch>
            <a:fillRect/>
          </a:stretch>
        </p:blipFill>
        <p:spPr>
          <a:xfrm>
            <a:off x="685800" y="1782290"/>
            <a:ext cx="7535309" cy="4151736"/>
          </a:xfrm>
          <a:prstGeom prst="rect">
            <a:avLst/>
          </a:prstGeom>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Kép 26"/>
          <p:cNvPicPr>
            <a:picLocks noChangeAspect="1"/>
          </p:cNvPicPr>
          <p:nvPr/>
        </p:nvPicPr>
        <p:blipFill>
          <a:blip r:embed="rId2" cstate="print"/>
          <a:stretch>
            <a:fillRect/>
          </a:stretch>
        </p:blipFill>
        <p:spPr>
          <a:xfrm>
            <a:off x="12191" y="-33572"/>
            <a:ext cx="9131809" cy="6858000"/>
          </a:xfrm>
          <a:prstGeom prst="rect">
            <a:avLst/>
          </a:prstGeom>
        </p:spPr>
      </p:pic>
      <p:sp>
        <p:nvSpPr>
          <p:cNvPr id="4" name="Rectangle 3"/>
          <p:cNvSpPr/>
          <p:nvPr/>
        </p:nvSpPr>
        <p:spPr>
          <a:xfrm>
            <a:off x="457200" y="381000"/>
            <a:ext cx="5245609" cy="914400"/>
          </a:xfrm>
          <a:prstGeom prst="rect">
            <a:avLst/>
          </a:prstGeom>
          <a:solidFill>
            <a:schemeClr val="tx1">
              <a:lumMod val="65000"/>
              <a:lumOff val="3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1000" y="304800"/>
            <a:ext cx="5342533" cy="1215717"/>
          </a:xfrm>
          <a:prstGeom prst="rect">
            <a:avLst/>
          </a:prstGeom>
          <a:noFill/>
        </p:spPr>
        <p:txBody>
          <a:bodyPr wrap="square" rtlCol="0">
            <a:spAutoFit/>
          </a:bodyPr>
          <a:lstStyle/>
          <a:p>
            <a:pPr algn="r"/>
            <a:r>
              <a:rPr lang="hu-HU" sz="2400" dirty="0">
                <a:solidFill>
                  <a:schemeClr val="bg1"/>
                </a:solidFill>
              </a:rPr>
              <a:t>2. Szöveges munkarész elkészítése – </a:t>
            </a:r>
          </a:p>
          <a:p>
            <a:pPr algn="r"/>
            <a:r>
              <a:rPr lang="hu-HU" sz="2400" dirty="0">
                <a:solidFill>
                  <a:schemeClr val="bg1"/>
                </a:solidFill>
              </a:rPr>
              <a:t>A kézikönyv fejezetei</a:t>
            </a:r>
          </a:p>
          <a:p>
            <a:pPr algn="r"/>
            <a:endParaRPr lang="en-US" sz="2500" dirty="0">
              <a:solidFill>
                <a:srgbClr val="00B0F0"/>
              </a:solidFill>
              <a:latin typeface="Calibri" pitchFamily="34" charset="0"/>
              <a:cs typeface="Calibri" pitchFamily="34" charset="0"/>
            </a:endParaRPr>
          </a:p>
        </p:txBody>
      </p:sp>
      <p:sp>
        <p:nvSpPr>
          <p:cNvPr id="28" name="Rectangle 4"/>
          <p:cNvSpPr/>
          <p:nvPr/>
        </p:nvSpPr>
        <p:spPr>
          <a:xfrm>
            <a:off x="115453" y="1433036"/>
            <a:ext cx="1277167" cy="4815364"/>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6" name="Cím 1"/>
          <p:cNvSpPr txBox="1">
            <a:spLocks/>
          </p:cNvSpPr>
          <p:nvPr/>
        </p:nvSpPr>
        <p:spPr>
          <a:xfrm>
            <a:off x="2001716" y="1470465"/>
            <a:ext cx="7358478" cy="7097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000" dirty="0">
                <a:solidFill>
                  <a:schemeClr val="bg1"/>
                </a:solidFill>
              </a:rPr>
              <a:t>A település bemutatása fejezet</a:t>
            </a:r>
          </a:p>
        </p:txBody>
      </p:sp>
      <p:sp>
        <p:nvSpPr>
          <p:cNvPr id="29" name="Cím 1"/>
          <p:cNvSpPr txBox="1">
            <a:spLocks/>
          </p:cNvSpPr>
          <p:nvPr/>
        </p:nvSpPr>
        <p:spPr>
          <a:xfrm>
            <a:off x="1939500" y="2121696"/>
            <a:ext cx="7202981" cy="709769"/>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400" dirty="0">
                <a:solidFill>
                  <a:schemeClr val="bg1"/>
                </a:solidFill>
              </a:rPr>
              <a:t>Örökségünk fejezet - a meghatározó helyi műemléki értékek, a helyi lakosok által megnevezett értékek kiemelésével</a:t>
            </a:r>
          </a:p>
        </p:txBody>
      </p:sp>
      <p:sp>
        <p:nvSpPr>
          <p:cNvPr id="30" name="Cím 1"/>
          <p:cNvSpPr txBox="1">
            <a:spLocks/>
          </p:cNvSpPr>
          <p:nvPr/>
        </p:nvSpPr>
        <p:spPr>
          <a:xfrm>
            <a:off x="1981973" y="2936110"/>
            <a:ext cx="7358478" cy="7097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000" dirty="0">
                <a:solidFill>
                  <a:schemeClr val="bg1"/>
                </a:solidFill>
              </a:rPr>
              <a:t>Településképi szempontból meghatározó, eltérő karakterű területek lehatárolása című fejezet</a:t>
            </a:r>
          </a:p>
        </p:txBody>
      </p:sp>
      <p:sp>
        <p:nvSpPr>
          <p:cNvPr id="31" name="Cím 1"/>
          <p:cNvSpPr txBox="1">
            <a:spLocks/>
          </p:cNvSpPr>
          <p:nvPr/>
        </p:nvSpPr>
        <p:spPr>
          <a:xfrm>
            <a:off x="1954677" y="4800600"/>
            <a:ext cx="7358478" cy="7097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000" dirty="0">
                <a:solidFill>
                  <a:schemeClr val="bg1"/>
                </a:solidFill>
              </a:rPr>
              <a:t>A településkép minőségi formálására vonatkozó ajánlások, útmutatók fejezet</a:t>
            </a:r>
          </a:p>
        </p:txBody>
      </p:sp>
      <p:sp>
        <p:nvSpPr>
          <p:cNvPr id="32" name="Cím 1"/>
          <p:cNvSpPr txBox="1">
            <a:spLocks/>
          </p:cNvSpPr>
          <p:nvPr/>
        </p:nvSpPr>
        <p:spPr>
          <a:xfrm>
            <a:off x="1954677" y="5635218"/>
            <a:ext cx="7358478" cy="4665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000" dirty="0">
                <a:solidFill>
                  <a:schemeClr val="bg1"/>
                </a:solidFill>
              </a:rPr>
              <a:t>Jó példák bemutatása fejezet</a:t>
            </a:r>
          </a:p>
        </p:txBody>
      </p:sp>
      <p:pic>
        <p:nvPicPr>
          <p:cNvPr id="3" name="Kép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787" y="1576397"/>
            <a:ext cx="1637713" cy="4515085"/>
          </a:xfrm>
          <a:prstGeom prst="rect">
            <a:avLst/>
          </a:prstGeom>
        </p:spPr>
      </p:pic>
    </p:spTree>
    <p:extLst>
      <p:ext uri="{BB962C8B-B14F-4D97-AF65-F5344CB8AC3E}">
        <p14:creationId xmlns:p14="http://schemas.microsoft.com/office/powerpoint/2010/main" val="156439105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 name="Kép 35"/>
          <p:cNvPicPr>
            <a:picLocks noChangeAspect="1"/>
          </p:cNvPicPr>
          <p:nvPr/>
        </p:nvPicPr>
        <p:blipFill>
          <a:blip r:embed="rId2" cstate="print"/>
          <a:stretch>
            <a:fillRect/>
          </a:stretch>
        </p:blipFill>
        <p:spPr>
          <a:xfrm>
            <a:off x="0" y="-11373"/>
            <a:ext cx="9131809" cy="6858000"/>
          </a:xfrm>
          <a:prstGeom prst="rect">
            <a:avLst/>
          </a:prstGeom>
        </p:spPr>
      </p:pic>
      <p:sp>
        <p:nvSpPr>
          <p:cNvPr id="4" name="Rectangle 3"/>
          <p:cNvSpPr/>
          <p:nvPr/>
        </p:nvSpPr>
        <p:spPr>
          <a:xfrm>
            <a:off x="0" y="3530600"/>
            <a:ext cx="2895600" cy="914400"/>
          </a:xfrm>
          <a:prstGeom prst="rect">
            <a:avLst/>
          </a:prstGeom>
          <a:solidFill>
            <a:schemeClr val="tx1">
              <a:lumMod val="65000"/>
              <a:lumOff val="3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 y="3505200"/>
            <a:ext cx="3009900" cy="1277273"/>
          </a:xfrm>
          <a:prstGeom prst="rect">
            <a:avLst/>
          </a:prstGeom>
          <a:noFill/>
        </p:spPr>
        <p:txBody>
          <a:bodyPr wrap="square" rtlCol="0">
            <a:spAutoFit/>
          </a:bodyPr>
          <a:lstStyle/>
          <a:p>
            <a:pPr algn="r"/>
            <a:r>
              <a:rPr lang="hu-HU" sz="2600" dirty="0">
                <a:solidFill>
                  <a:srgbClr val="00B0F0"/>
                </a:solidFill>
              </a:rPr>
              <a:t>A kézikönyv fejezetei</a:t>
            </a:r>
          </a:p>
          <a:p>
            <a:pPr algn="r"/>
            <a:endParaRPr lang="en-US" sz="2500" dirty="0">
              <a:solidFill>
                <a:schemeClr val="bg1"/>
              </a:solidFill>
              <a:latin typeface="Calibri" pitchFamily="34" charset="0"/>
              <a:cs typeface="Calibri" pitchFamily="34" charset="0"/>
            </a:endParaRPr>
          </a:p>
        </p:txBody>
      </p:sp>
      <p:sp>
        <p:nvSpPr>
          <p:cNvPr id="25" name="Rectangle 24"/>
          <p:cNvSpPr/>
          <p:nvPr/>
        </p:nvSpPr>
        <p:spPr>
          <a:xfrm>
            <a:off x="2971800" y="3530600"/>
            <a:ext cx="1077310" cy="914400"/>
          </a:xfrm>
          <a:prstGeom prst="rect">
            <a:avLst/>
          </a:prstGeom>
          <a:solidFill>
            <a:srgbClr val="0099F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133600" y="4533462"/>
            <a:ext cx="1915510" cy="1333937"/>
          </a:xfrm>
          <a:prstGeom prst="rect">
            <a:avLst/>
          </a:prstGeom>
          <a:blipFill>
            <a:blip r:embed="rId3" cstate="print"/>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282850" y="1752600"/>
            <a:ext cx="4632550" cy="1446550"/>
          </a:xfrm>
          <a:prstGeom prst="rect">
            <a:avLst/>
          </a:prstGeom>
          <a:noFill/>
        </p:spPr>
        <p:txBody>
          <a:bodyPr wrap="square" rtlCol="0">
            <a:spAutoFit/>
          </a:bodyPr>
          <a:lstStyle/>
          <a:p>
            <a:r>
              <a:rPr lang="hu-HU" sz="4400" dirty="0">
                <a:solidFill>
                  <a:srgbClr val="0099FF"/>
                </a:solidFill>
                <a:latin typeface="Calibri" pitchFamily="34" charset="0"/>
                <a:cs typeface="Calibri" pitchFamily="34" charset="0"/>
              </a:rPr>
              <a:t>Település bemutatása</a:t>
            </a:r>
            <a:endParaRPr lang="en-US" dirty="0">
              <a:solidFill>
                <a:srgbClr val="0099FF"/>
              </a:solidFill>
              <a:latin typeface="Calibri" pitchFamily="34" charset="0"/>
              <a:cs typeface="Calibri" pitchFamily="34" charset="0"/>
            </a:endParaRPr>
          </a:p>
        </p:txBody>
      </p:sp>
      <p:sp>
        <p:nvSpPr>
          <p:cNvPr id="3" name="Téglalap 2"/>
          <p:cNvSpPr/>
          <p:nvPr/>
        </p:nvSpPr>
        <p:spPr>
          <a:xfrm>
            <a:off x="4282850" y="3505200"/>
            <a:ext cx="4572000" cy="2123658"/>
          </a:xfrm>
          <a:prstGeom prst="rect">
            <a:avLst/>
          </a:prstGeom>
        </p:spPr>
        <p:txBody>
          <a:bodyPr wrap="square">
            <a:spAutoFit/>
          </a:bodyPr>
          <a:lstStyle/>
          <a:p>
            <a:pPr algn="just"/>
            <a:r>
              <a:rPr lang="hu-HU" sz="2200" dirty="0">
                <a:solidFill>
                  <a:schemeClr val="bg1"/>
                </a:solidFill>
              </a:rPr>
              <a:t>A fejezetben a település története, és a településszerkezeti fejlődésének ismertetése mellett a kialakult adottságait általánosan jellemezzük, leírjuk és bemutatjuk.</a:t>
            </a:r>
          </a:p>
          <a:p>
            <a:pPr algn="just"/>
            <a:r>
              <a:rPr lang="hu-HU" sz="2200" dirty="0">
                <a:solidFill>
                  <a:schemeClr val="bg1"/>
                </a:solidFill>
              </a:rPr>
              <a:t> </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ika">
      <a:majorFont>
        <a:latin typeface="Molot"/>
        <a:ea typeface=""/>
        <a:cs typeface=""/>
      </a:majorFont>
      <a:minorFont>
        <a:latin typeface="Sansat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1939</TotalTime>
  <Words>731</Words>
  <Application>Microsoft Office PowerPoint</Application>
  <PresentationFormat>Diavetítés a képernyőre (4:3 oldalarány)</PresentationFormat>
  <Paragraphs>82</Paragraphs>
  <Slides>18</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18</vt:i4>
      </vt:variant>
    </vt:vector>
  </HeadingPairs>
  <TitlesOfParts>
    <vt:vector size="24" baseType="lpstr">
      <vt:lpstr>Arial</vt:lpstr>
      <vt:lpstr>Calibri</vt:lpstr>
      <vt:lpstr>Molot</vt:lpstr>
      <vt:lpstr>MyriadPro</vt:lpstr>
      <vt:lpstr>Sansation</vt:lpstr>
      <vt:lpstr>Office Theme</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20</dc:title>
  <dc:creator>Abdur Razzak</dc:creator>
  <cp:lastModifiedBy>Andras Labbancz</cp:lastModifiedBy>
  <cp:revision>397</cp:revision>
  <dcterms:created xsi:type="dcterms:W3CDTF">2012-06-21T07:44:35Z</dcterms:created>
  <dcterms:modified xsi:type="dcterms:W3CDTF">2017-07-24T08:44:41Z</dcterms:modified>
</cp:coreProperties>
</file>